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8" r:id="rId2"/>
    <p:sldId id="311" r:id="rId3"/>
    <p:sldId id="314" r:id="rId4"/>
    <p:sldId id="312" r:id="rId5"/>
    <p:sldId id="310" r:id="rId6"/>
    <p:sldId id="315" r:id="rId7"/>
    <p:sldId id="306" r:id="rId8"/>
    <p:sldId id="317" r:id="rId9"/>
    <p:sldId id="316" r:id="rId10"/>
    <p:sldId id="307" r:id="rId11"/>
    <p:sldId id="322" r:id="rId12"/>
    <p:sldId id="320" r:id="rId13"/>
    <p:sldId id="318" r:id="rId14"/>
    <p:sldId id="319" r:id="rId15"/>
    <p:sldId id="308" r:id="rId16"/>
    <p:sldId id="321" r:id="rId17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EBE"/>
    <a:srgbClr val="A91717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Светлый стиль 2 -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2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899" y="0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08301-65BA-4708-BBF4-5146EF76B1C4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671"/>
            <a:ext cx="5438140" cy="39081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899" y="9428403"/>
            <a:ext cx="2946189" cy="498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DF0D8-BC64-4257-9171-9707E2D371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9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59900" indent="-292268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69075" indent="-233814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36705" indent="-233814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104334" indent="-233814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71965" indent="-23381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3039594" indent="-23381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507224" indent="-23381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974854" indent="-233814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2140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D3DBA-259A-4A2E-95CC-A25FFFB6C79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MS PGothic" pitchFamily="34" charset="-128"/>
                <a:cs typeface="+mn-cs"/>
              </a:rPr>
              <a:pPr marL="0" marR="0" lvl="0" indent="0" algn="r" defTabSz="9214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10350" cy="3717925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28257" eaLnBrk="1" hangingPunct="1">
              <a:defRPr/>
            </a:pPr>
            <a:r>
              <a:rPr lang="en-US" altLang="en-US" sz="1400" b="0" dirty="0">
                <a:solidFill>
                  <a:srgbClr val="171717"/>
                </a:solidFill>
                <a:latin typeface="Arial" pitchFamily="34" charset="0"/>
              </a:rPr>
              <a:t>(photo is of a tensile test at </a:t>
            </a:r>
            <a:r>
              <a:rPr lang="en-US" altLang="en-US" sz="1400" b="0" dirty="0" err="1">
                <a:solidFill>
                  <a:srgbClr val="171717"/>
                </a:solidFill>
                <a:latin typeface="Arial" pitchFamily="34" charset="0"/>
              </a:rPr>
              <a:t>Industeel</a:t>
            </a:r>
            <a:r>
              <a:rPr lang="en-US" altLang="en-US" sz="1400" b="0" dirty="0">
                <a:solidFill>
                  <a:srgbClr val="171717"/>
                </a:solidFill>
                <a:latin typeface="Arial" pitchFamily="34" charset="0"/>
              </a:rPr>
              <a:t>, Le </a:t>
            </a:r>
            <a:r>
              <a:rPr lang="en-US" altLang="en-US" sz="1400" b="0" dirty="0" err="1">
                <a:solidFill>
                  <a:srgbClr val="171717"/>
                </a:solidFill>
                <a:latin typeface="Arial" pitchFamily="34" charset="0"/>
              </a:rPr>
              <a:t>Creusot</a:t>
            </a:r>
            <a:r>
              <a:rPr lang="en-US" altLang="en-US" sz="1400" b="0" dirty="0">
                <a:solidFill>
                  <a:srgbClr val="171717"/>
                </a:solidFill>
                <a:latin typeface="Arial" pitchFamily="34" charset="0"/>
              </a:rPr>
              <a:t>, France)</a:t>
            </a:r>
          </a:p>
          <a:p>
            <a:pPr defTabSz="928257" eaLnBrk="1" hangingPunct="1">
              <a:defRPr/>
            </a:pPr>
            <a:endParaRPr lang="en-US" altLang="en-US" sz="1400" b="0" dirty="0">
              <a:solidFill>
                <a:srgbClr val="171717"/>
              </a:solidFill>
              <a:latin typeface="Arial" pitchFamily="34" charset="0"/>
            </a:endParaRPr>
          </a:p>
          <a:p>
            <a:pPr defTabSz="928257" eaLnBrk="1" hangingPunct="1">
              <a:defRPr/>
            </a:pPr>
            <a:r>
              <a:rPr lang="en-US" altLang="en-US" sz="1400" b="0" dirty="0">
                <a:solidFill>
                  <a:srgbClr val="171717"/>
                </a:solidFill>
                <a:latin typeface="Arial" pitchFamily="34" charset="0"/>
              </a:rPr>
              <a:t>Good afternoon and good morning everyone and welcome</a:t>
            </a:r>
            <a:r>
              <a:rPr lang="en-US" altLang="en-US" sz="1400" b="0" baseline="0" dirty="0">
                <a:solidFill>
                  <a:srgbClr val="171717"/>
                </a:solidFill>
                <a:latin typeface="Arial" pitchFamily="34" charset="0"/>
              </a:rPr>
              <a:t> to the Q1 results presentation. </a:t>
            </a:r>
          </a:p>
          <a:p>
            <a:pPr defTabSz="928257" eaLnBrk="1" hangingPunct="1">
              <a:defRPr/>
            </a:pPr>
            <a:endParaRPr lang="en-US" altLang="en-US" sz="1400" b="0" baseline="0" dirty="0">
              <a:solidFill>
                <a:srgbClr val="171717"/>
              </a:solidFill>
              <a:latin typeface="Arial" pitchFamily="34" charset="0"/>
            </a:endParaRPr>
          </a:p>
          <a:p>
            <a:pPr defTabSz="928257" eaLnBrk="1" hangingPunct="1">
              <a:defRPr/>
            </a:pPr>
            <a:r>
              <a:rPr lang="en-US" altLang="en-US" sz="1400" b="0" baseline="0" dirty="0">
                <a:solidFill>
                  <a:srgbClr val="171717"/>
                </a:solidFill>
                <a:latin typeface="Arial" pitchFamily="34" charset="0"/>
              </a:rPr>
              <a:t>Today I am joined by… </a:t>
            </a:r>
          </a:p>
          <a:p>
            <a:pPr defTabSz="928257" eaLnBrk="1" hangingPunct="1">
              <a:defRPr/>
            </a:pPr>
            <a:endParaRPr lang="en-US" altLang="en-US" sz="1400" b="0" baseline="0" dirty="0">
              <a:solidFill>
                <a:srgbClr val="171717"/>
              </a:solidFill>
              <a:latin typeface="Arial" pitchFamily="34" charset="0"/>
            </a:endParaRPr>
          </a:p>
          <a:p>
            <a:pPr defTabSz="928257" eaLnBrk="1" hangingPunct="1">
              <a:defRPr/>
            </a:pPr>
            <a:endParaRPr lang="en-US" altLang="en-US" b="0" dirty="0">
              <a:solidFill>
                <a:srgbClr val="171717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6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DF0D8-BC64-4257-9171-9707E2D371B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25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28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13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572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BB5D7BA-B5BA-428F-BBA5-87C97F21E2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9388" y="1727387"/>
            <a:ext cx="11832613" cy="4951226"/>
          </a:xfrm>
        </p:spPr>
        <p:txBody>
          <a:bodyPr lIns="72000" tIns="72000" rIns="72000" bIns="72000"/>
          <a:lstStyle>
            <a:lvl1pPr marL="75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00800" y="5421600"/>
            <a:ext cx="7680000" cy="648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142" name="Rectangle 22"/>
          <p:cNvSpPr>
            <a:spLocks noGrp="1" noChangeArrowheads="1"/>
          </p:cNvSpPr>
          <p:nvPr>
            <p:ph type="ctrTitle"/>
          </p:nvPr>
        </p:nvSpPr>
        <p:spPr>
          <a:xfrm>
            <a:off x="700800" y="4564800"/>
            <a:ext cx="7680000" cy="831600"/>
          </a:xfrm>
        </p:spPr>
        <p:txBody>
          <a:bodyPr anchor="t"/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1AC12B1-0300-415B-BD1A-5ED8BF35DE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3" t="13913" r="7527" b="26520"/>
          <a:stretch/>
        </p:blipFill>
        <p:spPr>
          <a:xfrm>
            <a:off x="9652647" y="353692"/>
            <a:ext cx="2067635" cy="89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71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Пользовательский макет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1" y="260350"/>
            <a:ext cx="9516565" cy="36033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11568608" y="6552327"/>
            <a:ext cx="525296" cy="26987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779988D-84AD-4121-8A67-18CD5F70A28A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854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609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59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00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928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26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4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268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74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37D03-DFB1-4394-A06E-BA93329ABC9F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8843F-C14A-4897-BF65-1BFBF2B2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56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rr-app-pacnt08/idsr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wheel of a bicycle&#10;&#10;Description automatically generated">
            <a:extLst>
              <a:ext uri="{FF2B5EF4-FFF2-40B4-BE49-F238E27FC236}">
                <a16:creationId xmlns:a16="http://schemas.microsoft.com/office/drawing/2014/main" xmlns="" id="{034EB1F5-8683-40E9-ACDB-0115F36F81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5636" r="-8" b="66468"/>
          <a:stretch/>
        </p:blipFill>
        <p:spPr>
          <a:xfrm>
            <a:off x="179693" y="1728000"/>
            <a:ext cx="11832613" cy="495122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8885239-2790-4D1F-B045-3FA3F05A8B11}"/>
              </a:ext>
            </a:extLst>
          </p:cNvPr>
          <p:cNvSpPr>
            <a:spLocks/>
          </p:cNvSpPr>
          <p:nvPr/>
        </p:nvSpPr>
        <p:spPr bwMode="auto">
          <a:xfrm>
            <a:off x="179693" y="1728000"/>
            <a:ext cx="11833200" cy="4950000"/>
          </a:xfrm>
          <a:prstGeom prst="rect">
            <a:avLst/>
          </a:prstGeom>
          <a:gradFill flip="none" rotWithShape="1">
            <a:gsLst>
              <a:gs pos="35000">
                <a:schemeClr val="tx1">
                  <a:lumMod val="50000"/>
                  <a:alpha val="0"/>
                </a:schemeClr>
              </a:gs>
              <a:gs pos="95000">
                <a:schemeClr val="tx1">
                  <a:lumMod val="50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-25000" noProof="0">
              <a:ln>
                <a:noFill/>
              </a:ln>
              <a:solidFill>
                <a:srgbClr val="FAFFFF"/>
              </a:solidFill>
              <a:effectLst/>
              <a:uLnTx/>
              <a:uFillTx/>
              <a:latin typeface="Arial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2FF3DBBC-3584-4B63-9A3A-E43C1AA12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966" y="5706613"/>
            <a:ext cx="8754892" cy="648000"/>
          </a:xfrm>
        </p:spPr>
        <p:txBody>
          <a:bodyPr>
            <a:noAutofit/>
          </a:bodyPr>
          <a:lstStyle/>
          <a:p>
            <a:r>
              <a:rPr lang="ru-RU" dirty="0" smtClean="0"/>
              <a:t>Подсистема : Прибытие вагонов на предприятие с внешней сети </a:t>
            </a:r>
          </a:p>
          <a:p>
            <a:r>
              <a:rPr lang="ru-RU" dirty="0"/>
              <a:t> </a:t>
            </a:r>
            <a:r>
              <a:rPr lang="ru-RU" dirty="0" smtClean="0"/>
              <a:t>                         Перемещение вагонов по территории предприятия в режиме </a:t>
            </a:r>
            <a:r>
              <a:rPr lang="en-US" dirty="0" smtClean="0"/>
              <a:t>ONLINE</a:t>
            </a:r>
            <a:endParaRPr lang="ru-RU" dirty="0" smtClean="0"/>
          </a:p>
          <a:p>
            <a:r>
              <a:rPr lang="ru-RU" dirty="0" smtClean="0"/>
              <a:t>                          Отправление вагонов на внешнюю сеть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A1A586D-A8AC-41BD-9C3D-32DB9A5B1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966" y="3787200"/>
            <a:ext cx="7859540" cy="831600"/>
          </a:xfrm>
        </p:spPr>
        <p:txBody>
          <a:bodyPr>
            <a:normAutofit fontScale="90000"/>
          </a:bodyPr>
          <a:lstStyle/>
          <a:p>
            <a:r>
              <a:rPr lang="ru-RU" altLang="ru-RU" sz="3600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Транспортный </a:t>
            </a:r>
            <a:r>
              <a:rPr lang="ru-RU" altLang="ru-RU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департамент</a:t>
            </a:r>
            <a:br>
              <a:rPr lang="ru-RU" altLang="ru-RU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ru-RU" altLang="ru-RU" sz="36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Департамент</a:t>
            </a:r>
            <a:r>
              <a:rPr lang="ru-RU" altLang="ru-RU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автоматизации тех</a:t>
            </a:r>
            <a:r>
              <a:rPr lang="ru-RU" altLang="ru-RU" sz="3600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  <a:r>
              <a:rPr lang="ru-RU" altLang="ru-RU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процессов</a:t>
            </a:r>
            <a:br>
              <a:rPr lang="ru-RU" altLang="ru-RU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ru-RU" altLang="ru-RU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ВДС</a:t>
            </a:r>
            <a:r>
              <a:rPr lang="ru-RU" altLang="ru-RU" sz="3600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 внутренняя диспетчерская система </a:t>
            </a:r>
            <a:r>
              <a:rPr lang="ru-RU" altLang="ru-RU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железнодорожного транспорта АМКР)</a:t>
            </a:r>
            <a:r>
              <a:rPr lang="en-US" altLang="ru-RU" sz="3600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/>
            </a:r>
            <a:br>
              <a:rPr lang="en-US" altLang="ru-RU" sz="3600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ru-RU" altLang="ru-RU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ru-RU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/>
            </a:r>
            <a:br>
              <a:rPr lang="en-US" altLang="ru-RU" dirty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</a:br>
            <a:r>
              <a:rPr lang="ru-RU" altLang="ru-RU" dirty="0" smtClean="0">
                <a:solidFill>
                  <a:srgbClr val="FFFFFF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                          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177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87435" y="107004"/>
            <a:ext cx="742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Автоматический поиск характеристик вагона и формирование справочника вагона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26" y="840884"/>
            <a:ext cx="3815064" cy="30020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6" y="3842983"/>
            <a:ext cx="3831379" cy="267455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252405" y="767368"/>
            <a:ext cx="76867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     При принятии вагона на подъездной путь предприятия в БД идет </a:t>
            </a:r>
          </a:p>
          <a:p>
            <a:r>
              <a:rPr lang="ru-RU" dirty="0"/>
              <a:t>ф</a:t>
            </a:r>
            <a:r>
              <a:rPr lang="ru-RU" dirty="0" smtClean="0"/>
              <a:t>ормирование информации данных по прибытию . </a:t>
            </a:r>
          </a:p>
          <a:p>
            <a:r>
              <a:rPr lang="ru-RU" dirty="0" smtClean="0"/>
              <a:t>     Заполняется порядка 55 полей , что дает возможность  расширения </a:t>
            </a:r>
          </a:p>
          <a:p>
            <a:r>
              <a:rPr lang="ru-RU" dirty="0" smtClean="0"/>
              <a:t>интерактивной </a:t>
            </a:r>
            <a:r>
              <a:rPr lang="ru-RU" dirty="0"/>
              <a:t>базы данных </a:t>
            </a:r>
            <a:r>
              <a:rPr lang="ru-RU" dirty="0" smtClean="0"/>
              <a:t>ВДС  УЖДТ и в дальнейшем, формированию </a:t>
            </a:r>
          </a:p>
          <a:p>
            <a:r>
              <a:rPr lang="ru-RU" dirty="0"/>
              <a:t>а</a:t>
            </a:r>
            <a:r>
              <a:rPr lang="ru-RU" dirty="0" smtClean="0"/>
              <a:t>налитической отчетности по  запросам пользователей. 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584969" y="22562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Данные формируются </a:t>
            </a:r>
            <a:r>
              <a:rPr lang="ru-RU" dirty="0"/>
              <a:t>автоматически из ЭПД на вагон и БД УЗ (</a:t>
            </a:r>
            <a:r>
              <a:rPr lang="en-US" dirty="0"/>
              <a:t>https://uz.gov.ua/car_info/index</a:t>
            </a:r>
            <a:r>
              <a:rPr lang="ru-RU" dirty="0"/>
              <a:t>)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405" y="2902627"/>
            <a:ext cx="4619221" cy="247508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007" y="4464040"/>
            <a:ext cx="4398827" cy="20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79757" y="136188"/>
            <a:ext cx="8428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 : Транспортные инструкции, ввод разметки на  прибывшие вагоны, поиск вагона в ВДС 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5" y="1584471"/>
            <a:ext cx="6261371" cy="162104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61005" y="459353"/>
            <a:ext cx="11465668" cy="117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Транспортные инструкции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процесса ‑ ввод в систему данных по транспортным инструкциям для контроля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обработки информации на  прибывшие вагоны,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постановки под погрузку и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формирования составов по отправлению вагонов.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3456" y="3205512"/>
            <a:ext cx="11465668" cy="142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Ввод разметки по прибытию вагонов с внешней сети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процесса ‑ ввод в систему данных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разметке вагонов, прибывших с внешней сети работниками ЧП «</a:t>
            </a:r>
            <a:r>
              <a:rPr lang="ru-RU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Стилл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-Сервис»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(вагонники).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Исключение повторного списывания поезда приемосдатчиками груза и багажа, в части получения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информации по разметке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вагоне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76" y="4330630"/>
            <a:ext cx="5482641" cy="151006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5821697"/>
            <a:ext cx="11465668" cy="85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вагона в ВДС</a:t>
            </a:r>
            <a:endParaRPr lang="ru-RU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Цель </a:t>
            </a: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процесса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‑ поиск вагона в ВДС полностью с его историей прибытия/отправления/перемещения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13895" y="136187"/>
            <a:ext cx="742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Действующая корпоративная система « Транспорт» на АМКР.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Положение парка.</a:t>
            </a:r>
            <a:r>
              <a:rPr lang="ru-RU" b="1" dirty="0" smtClean="0"/>
              <a:t>  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36706" y="754577"/>
            <a:ext cx="94002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300" dirty="0" smtClean="0"/>
              <a:t>     </a:t>
            </a:r>
            <a:r>
              <a:rPr lang="ru-RU" sz="1400" dirty="0" smtClean="0"/>
              <a:t>Для получения информации по местоположению  вагона , приемосдатчик два раза в смену списывает парк  по </a:t>
            </a:r>
            <a:r>
              <a:rPr lang="ru-RU" sz="1400" dirty="0" err="1" smtClean="0"/>
              <a:t>ж.д</a:t>
            </a:r>
            <a:r>
              <a:rPr lang="ru-RU" sz="1400" dirty="0" smtClean="0"/>
              <a:t>. станциям и вводит информацию  в КИС « Транспорт»  - Положение парка</a:t>
            </a:r>
            <a:r>
              <a:rPr lang="en-US" sz="1400" dirty="0" smtClean="0"/>
              <a:t> </a:t>
            </a:r>
            <a:r>
              <a:rPr lang="ru-RU" sz="1400" dirty="0" smtClean="0"/>
              <a:t>( на 07:00 и на 19:00). </a:t>
            </a:r>
          </a:p>
          <a:p>
            <a:pPr marL="285750" indent="-285750" algn="just">
              <a:buFontTx/>
              <a:buChar char="-"/>
            </a:pPr>
            <a:endParaRPr lang="en-US" sz="1400" dirty="0" smtClean="0"/>
          </a:p>
          <a:p>
            <a:pPr algn="just"/>
            <a:endParaRPr lang="ru-RU" sz="1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36706" y="5036574"/>
            <a:ext cx="103683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7030A0"/>
                </a:solidFill>
              </a:rPr>
              <a:t>Недостатки существующего процесса:</a:t>
            </a:r>
          </a:p>
          <a:p>
            <a:pPr marL="285750" indent="-285750">
              <a:buFontTx/>
              <a:buChar char="-"/>
            </a:pPr>
            <a:r>
              <a:rPr lang="ru-RU" sz="1600" b="1" dirty="0" smtClean="0">
                <a:solidFill>
                  <a:srgbClr val="7030A0"/>
                </a:solidFill>
              </a:rPr>
              <a:t>Ввод информации в систему 2 раза в сутки, в связи с чем отсутствует оперативная и достоверная информация по вагонам и грузовым / маневровым операциям </a:t>
            </a:r>
          </a:p>
          <a:p>
            <a:pPr marL="285750" indent="-285750">
              <a:buFontTx/>
              <a:buChar char="-"/>
            </a:pPr>
            <a:r>
              <a:rPr lang="ru-RU" sz="1600" b="1" dirty="0" smtClean="0">
                <a:solidFill>
                  <a:srgbClr val="7030A0"/>
                </a:solidFill>
              </a:rPr>
              <a:t>Ввод информации происходит не на всех </a:t>
            </a:r>
            <a:r>
              <a:rPr lang="ru-RU" sz="1600" b="1" dirty="0" err="1" smtClean="0">
                <a:solidFill>
                  <a:srgbClr val="7030A0"/>
                </a:solidFill>
              </a:rPr>
              <a:t>ж.д</a:t>
            </a:r>
            <a:r>
              <a:rPr lang="ru-RU" sz="1600" b="1" dirty="0" smtClean="0">
                <a:solidFill>
                  <a:srgbClr val="7030A0"/>
                </a:solidFill>
              </a:rPr>
              <a:t>. станциях предприятия, из-за отсутствия персонала и СВТ;</a:t>
            </a:r>
          </a:p>
          <a:p>
            <a:pPr marL="285750" indent="-285750">
              <a:buFontTx/>
              <a:buChar char="-"/>
            </a:pPr>
            <a:r>
              <a:rPr lang="ru-RU" sz="1600" b="1" dirty="0" smtClean="0">
                <a:solidFill>
                  <a:srgbClr val="7030A0"/>
                </a:solidFill>
              </a:rPr>
              <a:t>Отсутствует возможность оперативно контролировать и принимать решения на сокращение простоя вагонов на территории предприятия, как следствие уменьшения платы за пользование вагонами.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6" y="1272974"/>
            <a:ext cx="8444949" cy="177185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78859" y="3044832"/>
            <a:ext cx="10616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     В связи с отсутствием ввода полной информации , при просмотре истории выполнения операций с вагонами отсутствуют актуальные данные о перемещении по территории предприятия и выполнения всех  операций с вагонами. </a:t>
            </a:r>
            <a:endParaRPr lang="ru-RU" sz="14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9" y="3556994"/>
            <a:ext cx="6280623" cy="13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32717" y="46971"/>
            <a:ext cx="742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этап. Процесс перемещения на внутренних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ж.д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станциях предприятия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8" y="165370"/>
            <a:ext cx="1665760" cy="154237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33858" y="2217323"/>
            <a:ext cx="1014785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      На </a:t>
            </a:r>
            <a:r>
              <a:rPr lang="ru-RU" sz="1600" dirty="0"/>
              <a:t>станции примыкания после </a:t>
            </a:r>
            <a:r>
              <a:rPr lang="ru-RU" sz="1600" dirty="0" smtClean="0"/>
              <a:t>ввода данных и приема поезда </a:t>
            </a:r>
            <a:r>
              <a:rPr lang="ru-RU" sz="1600" dirty="0"/>
              <a:t>на </a:t>
            </a:r>
            <a:r>
              <a:rPr lang="ru-RU" sz="1600" dirty="0" smtClean="0"/>
              <a:t>предприятие в ВДС </a:t>
            </a:r>
            <a:r>
              <a:rPr lang="ru-RU" sz="1600" dirty="0"/>
              <a:t>на </a:t>
            </a:r>
            <a:r>
              <a:rPr lang="ru-RU" sz="1600" dirty="0" smtClean="0"/>
              <a:t>станциях примыкания </a:t>
            </a:r>
            <a:r>
              <a:rPr lang="ru-RU" sz="1600" dirty="0"/>
              <a:t>формируется состав</a:t>
            </a:r>
            <a:r>
              <a:rPr lang="ru-RU" sz="1600" dirty="0" smtClean="0"/>
              <a:t>. В темпе с процессом происходят операции с вагонами.</a:t>
            </a:r>
            <a:endParaRPr lang="ru-RU" sz="1600" dirty="0"/>
          </a:p>
          <a:p>
            <a:pPr>
              <a:spcAft>
                <a:spcPts val="0"/>
              </a:spcAft>
            </a:pPr>
            <a:r>
              <a:rPr lang="ru-RU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Реализованы и находятся в стадии тестирования следующие операции :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Дислокация ( перемещение вагонов в пределах одной станции);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Роспуск ( роспуск вагонов на станции примыкания);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Отправление ( со станции на станцию АМКР);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Прибытие ( прибытие вагонов на </a:t>
            </a:r>
            <a:r>
              <a:rPr lang="ru-RU" sz="16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ж.д</a:t>
            </a:r>
            <a:r>
              <a:rPr lang="ru-RU" sz="16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станцию АМКР)</a:t>
            </a:r>
          </a:p>
          <a:p>
            <a:pPr>
              <a:spcAft>
                <a:spcPts val="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522" y="2544718"/>
            <a:ext cx="3318388" cy="135345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6380922" y="4124757"/>
            <a:ext cx="763854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</a:rPr>
              <a:t>      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Основное окно делится на 3 части :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1. «Дерево» путей – все </a:t>
            </a:r>
            <a:r>
              <a:rPr lang="ru-RU" sz="16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ж.д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. станции 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     предприятия с парками и </a:t>
            </a:r>
            <a:r>
              <a:rPr lang="ru-RU" sz="16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ж.д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. путями;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2. Перечень вагонов, находящихся на </a:t>
            </a:r>
            <a:r>
              <a:rPr lang="ru-RU" sz="16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ж.д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. пути 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    с основной информацией на вагон;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3. Операции, производимые с вагоном.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59" y="3998088"/>
            <a:ext cx="6247063" cy="283175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254522" y="5725195"/>
            <a:ext cx="49960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В существующей </a:t>
            </a:r>
          </a:p>
          <a:p>
            <a:r>
              <a:rPr lang="ru-RU" dirty="0">
                <a:solidFill>
                  <a:srgbClr val="FF0000"/>
                </a:solidFill>
              </a:rPr>
              <a:t>на предприятии ИС «Транспорт» автоматизация </a:t>
            </a:r>
          </a:p>
          <a:p>
            <a:r>
              <a:rPr lang="ru-RU" dirty="0">
                <a:solidFill>
                  <a:srgbClr val="FF0000"/>
                </a:solidFill>
              </a:rPr>
              <a:t>данного процесса отсутствует 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96146" y="594120"/>
            <a:ext cx="100003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 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Цель процесса - получение оперативной информации по местоположению вагонов на подъездных путях комбината  по последней выполненной операции в режиме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online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  Ввод операций с вагонами и получение расширенных данных о вагонах  для принятия оперативных  решений диспетчерским персоналом . История выполнения операций с вагонами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. Корректное распределение платы за пользование финансовыми службами. Минимизировать нахождение приемосдатчиков на </a:t>
            </a:r>
            <a:r>
              <a:rPr lang="ru-RU" b="1" dirty="0" err="1" smtClean="0">
                <a:solidFill>
                  <a:schemeClr val="accent6">
                    <a:lumMod val="75000"/>
                  </a:schemeClr>
                </a:solidFill>
              </a:rPr>
              <a:t>ж.д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. путях станции. 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1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69146" y="204281"/>
            <a:ext cx="7423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«Роспуск», « Отправление»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5" y="3402766"/>
            <a:ext cx="5097294" cy="300776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603730"/>
            <a:ext cx="611129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</a:rPr>
              <a:t>        </a:t>
            </a:r>
            <a:r>
              <a:rPr lang="ru-RU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Операция </a:t>
            </a:r>
            <a:r>
              <a:rPr lang="ru-RU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Роспуск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предназначена для роспуска вагонов на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станции Восточно-Сортировочная</a:t>
            </a:r>
            <a:endParaRPr lang="ru-RU" dirty="0"/>
          </a:p>
          <a:p>
            <a:pPr>
              <a:spcAft>
                <a:spcPts val="0"/>
              </a:spcAft>
            </a:pPr>
            <a:r>
              <a:rPr lang="ru-RU" sz="16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    Основное окно операции «Роспуск» делится на 3 поля</a:t>
            </a:r>
            <a:r>
              <a:rPr lang="ru-RU" sz="16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Список </a:t>
            </a:r>
            <a:r>
              <a:rPr lang="ru-RU" sz="16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ж.д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. путей на которые можно производить роспуск;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Перечень вагонов, находящихся на выбранном в дереве путей </a:t>
            </a:r>
            <a:r>
              <a:rPr lang="ru-RU" sz="16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ж.д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. путь с которого будет происходить роспуск;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Перечень вагонов на путях роспуска, с которыми уже произвели данную операцию.</a:t>
            </a:r>
          </a:p>
          <a:p>
            <a:pPr>
              <a:spcAft>
                <a:spcPts val="0"/>
              </a:spcAft>
            </a:pPr>
            <a:r>
              <a:rPr lang="ru-RU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       Выбираем дату и время начала / завершения операции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034848" y="573613"/>
            <a:ext cx="6111299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</a:rPr>
              <a:t>      </a:t>
            </a:r>
            <a:r>
              <a:rPr lang="ru-RU" b="1" dirty="0" smtClean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Операция </a:t>
            </a:r>
            <a:r>
              <a:rPr lang="ru-RU" b="1" dirty="0" smtClean="0">
                <a:solidFill>
                  <a:srgbClr val="7030A0"/>
                </a:solidFill>
              </a:rPr>
              <a:t>Отправление</a:t>
            </a:r>
            <a:r>
              <a:rPr lang="ru-RU" dirty="0"/>
              <a:t>	- 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предназначена для формирования поезда с вагонами на станции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АМКР,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активной в дереве путей, для отправления его на другую станцию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АМКР.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</a:rPr>
              <a:t>     </a:t>
            </a:r>
            <a:r>
              <a:rPr lang="ru-RU" sz="1600" b="1" dirty="0" smtClean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Основное окно операции «Отправление» делится на 3 поля :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Перечень вагонов, находящихся на выбранном в дереве путей </a:t>
            </a:r>
            <a:r>
              <a:rPr lang="ru-RU" sz="16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ж.д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. путь с которого будет происходить отправление вагонов;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Перечень вагонов сформированного состава на отправление ;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Поле в котором выбираем : станцию назначения, перегон, № поезда, № локомотива, время выполнения операции. 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endParaRPr lang="ru-RU" sz="1600" dirty="0" smtClean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ru-RU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2" y="3402766"/>
            <a:ext cx="5729592" cy="30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6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69146" y="204281"/>
            <a:ext cx="7423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Операции «Прибытие», «Дислокация»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7821" y="687103"/>
            <a:ext cx="581601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</a:rPr>
              <a:t>     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Операция 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Прибытие</a:t>
            </a:r>
            <a:r>
              <a:rPr lang="ru-RU" dirty="0"/>
              <a:t>	-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предназначена для прибытия поезда с вагонами на станцию АМКР, активной в дереве путей, отправленного раннее с другой станции АМКР;</a:t>
            </a:r>
          </a:p>
          <a:p>
            <a:pPr>
              <a:spcAft>
                <a:spcPts val="0"/>
              </a:spcAft>
            </a:pPr>
            <a:r>
              <a:rPr lang="ru-RU" sz="16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    </a:t>
            </a:r>
            <a:r>
              <a:rPr lang="ru-RU" sz="1600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Основное окно операции «Прибытие» делится на 4 поля</a:t>
            </a:r>
            <a:r>
              <a:rPr lang="ru-RU" sz="16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Поле для возможности выбора с какой станции прибыли вагоны, перегон , № поезда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Поле с </a:t>
            </a:r>
            <a:r>
              <a:rPr lang="ru-RU" sz="16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повагонной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 расшифровкой , прибывшего поезда;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Поле с перечнем вагонов принятых на выбранный путь;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Поле для выбора </a:t>
            </a:r>
            <a:r>
              <a:rPr lang="ru-RU" sz="16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ж.д</a:t>
            </a:r>
            <a:r>
              <a:rPr lang="ru-RU" sz="1600" dirty="0" smtClean="0">
                <a:latin typeface="Calibri" panose="020F0502020204030204" pitchFamily="34" charset="0"/>
                <a:ea typeface="Calibri" panose="020F0502020204030204" pitchFamily="34" charset="0"/>
              </a:rPr>
              <a:t>. пути , на который принимаются вагоны, № локомотива, время выполнения операции </a:t>
            </a:r>
          </a:p>
          <a:p>
            <a:pPr marL="285750" indent="-285750">
              <a:spcAft>
                <a:spcPts val="0"/>
              </a:spcAft>
              <a:buFontTx/>
              <a:buChar char="-"/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17531" y="687103"/>
            <a:ext cx="5398852" cy="271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400"/>
              </a:spcAft>
              <a:tabLst>
                <a:tab pos="179705" algn="l"/>
                <a:tab pos="810260" algn="l"/>
                <a:tab pos="1980565" algn="l"/>
              </a:tabLst>
            </a:pPr>
            <a:r>
              <a:rPr lang="ru-RU" sz="16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Операция Дислокация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 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предназначена для транспортировки локомотивом группы вагонов из одного пути в другой в пределах станции </a:t>
            </a: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АМКР,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которая активна в дереве путей. </a:t>
            </a: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400"/>
              </a:spcAft>
              <a:tabLst>
                <a:tab pos="179705" algn="l"/>
                <a:tab pos="810260" algn="l"/>
                <a:tab pos="1980565" algn="l"/>
              </a:tabLst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 smtClean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Основное окно операции «Дислокация» делится на 3 поля:</a:t>
            </a:r>
          </a:p>
          <a:p>
            <a:pPr marL="285750" lvl="0" indent="-285750" algn="just">
              <a:spcAft>
                <a:spcPts val="400"/>
              </a:spcAft>
              <a:buFontTx/>
              <a:buChar char="-"/>
              <a:tabLst>
                <a:tab pos="179705" algn="l"/>
                <a:tab pos="810260" algn="l"/>
                <a:tab pos="1980565" algn="l"/>
              </a:tabLst>
            </a:pPr>
            <a:r>
              <a:rPr lang="ru-RU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Поле с указанием всех </a:t>
            </a:r>
            <a:r>
              <a:rPr lang="ru-RU" sz="15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ж.д</a:t>
            </a:r>
            <a:r>
              <a:rPr lang="ru-RU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путей данной станции, № локомотива, время выполнения операции;</a:t>
            </a:r>
          </a:p>
          <a:p>
            <a:pPr marL="285750" lvl="0" indent="-285750" algn="just">
              <a:spcAft>
                <a:spcPts val="400"/>
              </a:spcAft>
              <a:buFontTx/>
              <a:buChar char="-"/>
              <a:tabLst>
                <a:tab pos="179705" algn="l"/>
                <a:tab pos="810260" algn="l"/>
                <a:tab pos="1980565" algn="l"/>
              </a:tabLst>
            </a:pPr>
            <a:r>
              <a:rPr lang="ru-RU" sz="1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Поле с вагонами на </a:t>
            </a:r>
            <a:r>
              <a:rPr lang="ru-RU" sz="1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ж.д</a:t>
            </a:r>
            <a:r>
              <a:rPr lang="ru-RU" sz="1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пути с которого будет происходить дислокация вагонов;</a:t>
            </a:r>
          </a:p>
          <a:p>
            <a:pPr marL="285750" lvl="0" indent="-285750" algn="just">
              <a:spcAft>
                <a:spcPts val="400"/>
              </a:spcAft>
              <a:buFontTx/>
              <a:buChar char="-"/>
              <a:tabLst>
                <a:tab pos="179705" algn="l"/>
                <a:tab pos="810260" algn="l"/>
                <a:tab pos="1980565" algn="l"/>
              </a:tabLst>
            </a:pPr>
            <a:r>
              <a:rPr lang="ru-RU" sz="15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Поле с вагонами, переставленными на выбранный путь.</a:t>
            </a:r>
            <a:endParaRPr lang="ru-RU" sz="15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3694588"/>
            <a:ext cx="5272391" cy="26224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107" y="3602893"/>
            <a:ext cx="5698424" cy="280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79757" y="136188"/>
            <a:ext cx="8428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процесс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Отправление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вагонов с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АМКР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внешнюю сеть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1836" y="627035"/>
            <a:ext cx="101728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Цель процесса – обеспечение наличия в ВДС актуальных данных по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отправленным ЖД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составам и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вагонам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на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внешнюю сеть.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Возможность расширения базы данных  ВДС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ЖД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по отправленным вагонам за счет передачи всех данных, внесенных в ЭПД.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Автоматическое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формирование уведомлений УЗ. Сократить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время на документальное оформление и ввод информации на 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поезд .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Учет вагонов, возвращенных УЗ по причине коммерческой/ технической неисправности. 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4" y="118586"/>
            <a:ext cx="1676522" cy="15241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34" y="3874304"/>
            <a:ext cx="4548991" cy="135870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5314" y="2358391"/>
            <a:ext cx="57685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1400" dirty="0" smtClean="0"/>
              <a:t>      При  </a:t>
            </a:r>
            <a:r>
              <a:rPr lang="ru-RU" sz="1400" dirty="0" smtClean="0"/>
              <a:t>заданном периоде и </a:t>
            </a:r>
            <a:r>
              <a:rPr lang="ru-RU" sz="1400" dirty="0" smtClean="0"/>
              <a:t>станций примыкания   </a:t>
            </a:r>
            <a:r>
              <a:rPr lang="ru-RU" sz="1400" dirty="0" smtClean="0"/>
              <a:t>выпадают </a:t>
            </a:r>
            <a:r>
              <a:rPr lang="ru-RU" sz="1400" dirty="0" smtClean="0"/>
              <a:t>все поезда</a:t>
            </a:r>
            <a:r>
              <a:rPr lang="ru-RU" sz="1400" dirty="0" smtClean="0"/>
              <a:t>, </a:t>
            </a:r>
            <a:r>
              <a:rPr lang="ru-RU" sz="1400" dirty="0" smtClean="0"/>
              <a:t>сформированные для сдачи на УЗ  на приемоотправочных </a:t>
            </a:r>
            <a:r>
              <a:rPr lang="ru-RU" sz="1400" dirty="0" err="1" smtClean="0"/>
              <a:t>ж.д</a:t>
            </a:r>
            <a:r>
              <a:rPr lang="ru-RU" sz="1400" dirty="0" smtClean="0"/>
              <a:t>. путях станций : Промышленная, </a:t>
            </a:r>
            <a:r>
              <a:rPr lang="ru-RU" sz="1400" dirty="0" err="1" smtClean="0"/>
              <a:t>Новобункерная</a:t>
            </a:r>
            <a:r>
              <a:rPr lang="ru-RU" sz="1400" dirty="0" smtClean="0"/>
              <a:t>, Восточно- Сортировочная ( Восточно-Приемоотправочная).  </a:t>
            </a:r>
          </a:p>
          <a:p>
            <a:pPr algn="just"/>
            <a:r>
              <a:rPr lang="ru-RU" sz="1400" dirty="0" smtClean="0"/>
              <a:t> Для </a:t>
            </a:r>
            <a:r>
              <a:rPr lang="ru-RU" sz="1400" dirty="0" smtClean="0"/>
              <a:t>возможности </a:t>
            </a:r>
            <a:r>
              <a:rPr lang="ru-RU" sz="1400" dirty="0" smtClean="0"/>
              <a:t>отправить вагоны </a:t>
            </a:r>
            <a:r>
              <a:rPr lang="ru-RU" sz="1400" dirty="0" smtClean="0"/>
              <a:t>приемосдатчик </a:t>
            </a:r>
            <a:r>
              <a:rPr lang="ru-RU" sz="1400" dirty="0" smtClean="0"/>
              <a:t>выбирает </a:t>
            </a:r>
            <a:r>
              <a:rPr lang="ru-RU" sz="1400" dirty="0" smtClean="0"/>
              <a:t>            поезд    (</a:t>
            </a:r>
            <a:r>
              <a:rPr lang="ru-RU" sz="1400" dirty="0" smtClean="0"/>
              <a:t>№№ </a:t>
            </a:r>
            <a:r>
              <a:rPr lang="ru-RU" sz="1400" dirty="0"/>
              <a:t>вагонов находятся внутри </a:t>
            </a:r>
            <a:r>
              <a:rPr lang="ru-RU" sz="1400" dirty="0" smtClean="0"/>
              <a:t> </a:t>
            </a:r>
            <a:r>
              <a:rPr lang="ru-RU" sz="1400" dirty="0"/>
              <a:t>данного поезда</a:t>
            </a:r>
            <a:r>
              <a:rPr lang="ru-RU" sz="1400" dirty="0" smtClean="0"/>
              <a:t>).     </a:t>
            </a:r>
            <a:endParaRPr lang="ru-RU" sz="1400" dirty="0" smtClean="0"/>
          </a:p>
          <a:p>
            <a:pPr marL="285750" indent="-285750" algn="just">
              <a:buFontTx/>
              <a:buChar char="-"/>
            </a:pPr>
            <a:endParaRPr lang="en-US" sz="1400" dirty="0" smtClean="0"/>
          </a:p>
          <a:p>
            <a:pPr algn="just"/>
            <a:endParaRPr lang="ru-RU" sz="1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573" y="2449209"/>
            <a:ext cx="2247799" cy="30224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200203" y="2375768"/>
            <a:ext cx="3677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2.  В левой части поля содержаться </a:t>
            </a:r>
            <a:r>
              <a:rPr lang="ru-RU" sz="1400" dirty="0" smtClean="0"/>
              <a:t>№№ вагонов, сформированные на приемоотправочных путях станций примыкания АМКР.  </a:t>
            </a:r>
          </a:p>
          <a:p>
            <a:r>
              <a:rPr lang="ru-RU" sz="1400" dirty="0"/>
              <a:t> </a:t>
            </a:r>
            <a:r>
              <a:rPr lang="ru-RU" sz="1400" dirty="0" smtClean="0"/>
              <a:t>   </a:t>
            </a:r>
            <a:r>
              <a:rPr lang="ru-RU" sz="1400" dirty="0" smtClean="0"/>
              <a:t>При реализации процесса передачи данных из входящей поставки , будет формироваться основное окно с информацией по вагону.</a:t>
            </a:r>
            <a:endParaRPr lang="en-US" sz="1400" dirty="0" smtClean="0"/>
          </a:p>
          <a:p>
            <a:pPr algn="just"/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14432" y="5355607"/>
            <a:ext cx="694696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3</a:t>
            </a:r>
            <a:r>
              <a:rPr lang="ru-RU" sz="1400" dirty="0" smtClean="0"/>
              <a:t>.  </a:t>
            </a:r>
            <a:r>
              <a:rPr lang="ru-RU" sz="1400" dirty="0" smtClean="0"/>
              <a:t>После отправления вагона с территории предприятия </a:t>
            </a:r>
            <a:r>
              <a:rPr lang="ru-RU" sz="1400" dirty="0"/>
              <a:t>ВДС, используя Сервер Модуля Согласования, автоматически запрашивает новые ревизии электронных документов </a:t>
            </a:r>
            <a:r>
              <a:rPr lang="en-US" sz="1400" dirty="0"/>
              <a:t>c</a:t>
            </a:r>
            <a:r>
              <a:rPr lang="ru-RU" sz="1400" dirty="0"/>
              <a:t> сервера УЗ и, при получении документов </a:t>
            </a:r>
            <a:r>
              <a:rPr lang="ru-RU" sz="1400" dirty="0"/>
              <a:t>сохраняет </a:t>
            </a:r>
            <a:r>
              <a:rPr lang="ru-RU" sz="1400" dirty="0"/>
              <a:t>их, или обновляет ранее полученные документы</a:t>
            </a:r>
            <a:r>
              <a:rPr lang="ru-RU" sz="1400" dirty="0" smtClean="0"/>
              <a:t>.</a:t>
            </a:r>
          </a:p>
          <a:p>
            <a:r>
              <a:rPr lang="ru-RU" sz="1400" dirty="0" smtClean="0"/>
              <a:t>      Соответственно, ВДС ЖД полностью получает информацию с перевозочного документа, в </a:t>
            </a:r>
            <a:r>
              <a:rPr lang="ru-RU" sz="1400" dirty="0" err="1" smtClean="0"/>
              <a:t>т.ч</a:t>
            </a:r>
            <a:r>
              <a:rPr lang="ru-RU" sz="1400" dirty="0" smtClean="0"/>
              <a:t>. и даты прибытия вагонов с готовой продукцией к Покупателю.</a:t>
            </a:r>
            <a:endParaRPr lang="ru-RU" sz="1400" dirty="0"/>
          </a:p>
          <a:p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254522" y="5725195"/>
            <a:ext cx="49960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Т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естирование данного процесса после опытной эксплуатации процесса по перемещению на внутренних станциях АМКР.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7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48525" y="204281"/>
            <a:ext cx="7423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«ЖЕЛЕЗНОДОРОЖНЫЙ ТРАНСПОРТ АМКР"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3" y="1945534"/>
            <a:ext cx="2740457" cy="201657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33483" y="1503083"/>
            <a:ext cx="294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http://krr-app-pacnt08/idsrw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33483" y="506635"/>
            <a:ext cx="10376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    </a:t>
            </a:r>
            <a:r>
              <a:rPr lang="ru-RU" dirty="0" smtClean="0">
                <a:solidFill>
                  <a:srgbClr val="FF0000"/>
                </a:solidFill>
              </a:rPr>
              <a:t>«</a:t>
            </a:r>
            <a:r>
              <a:rPr lang="ru-RU" dirty="0">
                <a:solidFill>
                  <a:srgbClr val="FF0000"/>
                </a:solidFill>
              </a:rPr>
              <a:t>Железнодорожный транспорт АМКР» </a:t>
            </a:r>
            <a:r>
              <a:rPr lang="ru-RU" dirty="0"/>
              <a:t>- внутренняя диспетчерская система оперативного управления перевозочным процессом на железнодорожном транспорте внутри </a:t>
            </a:r>
            <a:r>
              <a:rPr lang="ru-RU" dirty="0" smtClean="0"/>
              <a:t>предприятия ПАО </a:t>
            </a:r>
            <a:r>
              <a:rPr lang="ru-RU" dirty="0"/>
              <a:t>«АРСЕЛОРМИТТАЛ КРИВОЙ РОГ»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498716" y="1124930"/>
            <a:ext cx="8800289" cy="2539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b="1" u="sng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 </a:t>
            </a:r>
            <a:r>
              <a:rPr lang="ru-RU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создания системы </a:t>
            </a:r>
            <a:r>
              <a:rPr lang="ru-RU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‑ </a:t>
            </a: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предоставить заинтересованным бизнес-подразделениям </a:t>
            </a:r>
            <a:r>
              <a:rPr lang="ru-RU" sz="14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предприятия </a:t>
            </a: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инструмент для эффективного управления процессами ЖД перевозок, накопления </a:t>
            </a:r>
            <a:r>
              <a:rPr lang="ru-RU" sz="14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информации и </a:t>
            </a: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последующего анализа эффективности деятельности для принятия управленческих решений.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Система предназначена для: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учета технологических процессов ЖД перевозок на подъездных путях предприятий и автоматизации деятельности подразделений, которые участвуют в этих процессах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автоматического обмена электронной информацией с </a:t>
            </a:r>
            <a:r>
              <a:rPr lang="uk-UA" sz="14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УКРЗАЛІЗНИЦЕЙ</a:t>
            </a:r>
            <a:endParaRPr lang="ru-RU" sz="1400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накопления </a:t>
            </a: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передачи информации </a:t>
            </a:r>
            <a:r>
              <a:rPr lang="ru-RU" sz="14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систему </a:t>
            </a: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SAP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информационного обеспечения при принятии управленческих решений</a:t>
            </a:r>
            <a:r>
              <a:rPr lang="ru-RU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940" y="3573672"/>
            <a:ext cx="9029700" cy="318135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583018" y="6105811"/>
            <a:ext cx="28026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</a:t>
            </a:r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бизнес-процессов 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автоматизируемого системой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7908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0" y="153617"/>
            <a:ext cx="8724900" cy="38518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0" y="4005471"/>
            <a:ext cx="8686800" cy="2689155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8902430" y="153617"/>
            <a:ext cx="0" cy="6541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215630" y="153617"/>
            <a:ext cx="0" cy="6541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9011478" y="263892"/>
            <a:ext cx="29055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u="sng" dirty="0"/>
              <a:t>План-график по внедрению </a:t>
            </a:r>
            <a:endParaRPr lang="ru-RU" u="sng" dirty="0" smtClean="0"/>
          </a:p>
          <a:p>
            <a:pPr algn="ctr"/>
            <a:r>
              <a:rPr lang="ru-RU" u="sng" dirty="0" smtClean="0"/>
              <a:t>внутренней </a:t>
            </a:r>
            <a:r>
              <a:rPr lang="ru-RU" u="sng" dirty="0"/>
              <a:t>эффективной </a:t>
            </a:r>
            <a:endParaRPr lang="ru-RU" u="sng" dirty="0" smtClean="0"/>
          </a:p>
          <a:p>
            <a:pPr algn="ctr"/>
            <a:r>
              <a:rPr lang="ru-RU" u="sng" dirty="0" smtClean="0"/>
              <a:t>диспетчерской </a:t>
            </a:r>
            <a:r>
              <a:rPr lang="ru-RU" u="sng" dirty="0"/>
              <a:t>системы </a:t>
            </a:r>
            <a:endParaRPr lang="ru-RU" u="sng" dirty="0" smtClean="0"/>
          </a:p>
          <a:p>
            <a:pPr algn="ctr"/>
            <a:r>
              <a:rPr lang="ru-RU" u="sng" dirty="0" smtClean="0"/>
              <a:t>ПАО </a:t>
            </a:r>
            <a:r>
              <a:rPr lang="ru-RU" u="sng" dirty="0"/>
              <a:t>" АРСЕЛОРМИТТАЛ </a:t>
            </a:r>
            <a:endParaRPr lang="ru-RU" u="sng" dirty="0" smtClean="0"/>
          </a:p>
          <a:p>
            <a:pPr algn="ctr"/>
            <a:r>
              <a:rPr lang="ru-RU" u="sng" dirty="0" smtClean="0"/>
              <a:t>КРИВОЙ РОГ« на 2020г.</a:t>
            </a:r>
            <a:endParaRPr lang="ru-RU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940530" y="1741220"/>
            <a:ext cx="51329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В </a:t>
            </a:r>
            <a:r>
              <a:rPr lang="ru-RU" dirty="0"/>
              <a:t>ходе опытной эксплуатации </a:t>
            </a:r>
            <a:endParaRPr lang="ru-RU" dirty="0" smtClean="0"/>
          </a:p>
          <a:p>
            <a:r>
              <a:rPr lang="ru-RU" dirty="0" smtClean="0"/>
              <a:t>этапов </a:t>
            </a:r>
            <a:r>
              <a:rPr lang="ru-RU" dirty="0"/>
              <a:t>" Прием вагонов от </a:t>
            </a:r>
            <a:endParaRPr lang="ru-RU" dirty="0" smtClean="0"/>
          </a:p>
          <a:p>
            <a:r>
              <a:rPr lang="ru-RU" dirty="0" smtClean="0"/>
              <a:t>железной дороги</a:t>
            </a:r>
            <a:r>
              <a:rPr lang="ru-RU" dirty="0"/>
              <a:t>" </a:t>
            </a:r>
            <a:r>
              <a:rPr lang="ru-RU" dirty="0" smtClean="0"/>
              <a:t>и</a:t>
            </a:r>
          </a:p>
          <a:p>
            <a:r>
              <a:rPr lang="ru-RU" dirty="0" smtClean="0"/>
              <a:t>"Перемещение на внутренних </a:t>
            </a:r>
          </a:p>
          <a:p>
            <a:r>
              <a:rPr lang="ru-RU" dirty="0" err="1" smtClean="0"/>
              <a:t>ж.д</a:t>
            </a:r>
            <a:r>
              <a:rPr lang="ru-RU" dirty="0"/>
              <a:t>. станциях"  </a:t>
            </a:r>
            <a:r>
              <a:rPr lang="ru-RU" dirty="0" smtClean="0"/>
              <a:t>определены </a:t>
            </a:r>
          </a:p>
          <a:p>
            <a:r>
              <a:rPr lang="ru-RU" dirty="0" smtClean="0"/>
              <a:t>проектные</a:t>
            </a:r>
            <a:r>
              <a:rPr lang="ru-RU" dirty="0"/>
              <a:t>, </a:t>
            </a:r>
            <a:r>
              <a:rPr lang="ru-RU" dirty="0" smtClean="0"/>
              <a:t>дополнительные  </a:t>
            </a:r>
          </a:p>
          <a:p>
            <a:r>
              <a:rPr lang="ru-RU" dirty="0" smtClean="0"/>
              <a:t>задачи </a:t>
            </a:r>
            <a:r>
              <a:rPr lang="ru-RU" dirty="0"/>
              <a:t>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956812" y="37725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   Задачи</a:t>
            </a:r>
            <a:r>
              <a:rPr lang="ru-RU" dirty="0"/>
              <a:t>, которые не влияют на </a:t>
            </a:r>
            <a:endParaRPr lang="ru-RU" dirty="0" smtClean="0"/>
          </a:p>
          <a:p>
            <a:r>
              <a:rPr lang="ru-RU" dirty="0" smtClean="0"/>
              <a:t>запуск </a:t>
            </a:r>
            <a:r>
              <a:rPr lang="ru-RU" dirty="0"/>
              <a:t>ПО </a:t>
            </a:r>
            <a:r>
              <a:rPr lang="ru-RU" dirty="0" smtClean="0"/>
              <a:t>были </a:t>
            </a:r>
            <a:r>
              <a:rPr lang="ru-RU" dirty="0"/>
              <a:t>заменены </a:t>
            </a:r>
            <a:r>
              <a:rPr lang="ru-RU" dirty="0" smtClean="0"/>
              <a:t>на</a:t>
            </a:r>
          </a:p>
          <a:p>
            <a:r>
              <a:rPr lang="ru-RU" dirty="0" smtClean="0"/>
              <a:t>приоритетные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145655" y="5217298"/>
            <a:ext cx="32351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  </a:t>
            </a:r>
            <a:r>
              <a:rPr lang="ru-RU" i="1" dirty="0" smtClean="0">
                <a:solidFill>
                  <a:schemeClr val="accent5">
                    <a:lumMod val="75000"/>
                  </a:schemeClr>
                </a:solidFill>
              </a:rPr>
              <a:t>Данная Система разрабатывается и внедряется специалистами ТД и ДАТП без привлечения подрядной организации</a:t>
            </a:r>
            <a:endParaRPr lang="ru-RU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99886" y="-58047"/>
            <a:ext cx="7423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ВДС  « Железнодорожный транспорт АМКР»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43" y="311285"/>
            <a:ext cx="8706255" cy="64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92671" y="87868"/>
            <a:ext cx="7423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справочников ВДС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500588" y="755045"/>
            <a:ext cx="4348439" cy="458544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ru-RU" sz="1800" dirty="0" smtClean="0"/>
              <a:t>   Контроль формирования справочников производится через </a:t>
            </a:r>
            <a:r>
              <a:rPr lang="ru-RU" sz="1800" dirty="0"/>
              <a:t>сервисы ИДС «</a:t>
            </a:r>
            <a:r>
              <a:rPr lang="ru-RU" sz="1800" dirty="0" smtClean="0"/>
              <a:t>Справочники».</a:t>
            </a:r>
          </a:p>
          <a:p>
            <a:pPr marL="342900" indent="-342900">
              <a:buAutoNum type="arabicPeriod"/>
            </a:pPr>
            <a:r>
              <a:rPr lang="ru-RU" sz="1800" dirty="0" smtClean="0"/>
              <a:t>   При формировании справочной информации , часть справочников формируется автоматически из электронного перевозочного документа ( ЭПД) и баз данных УЗ (</a:t>
            </a:r>
            <a:r>
              <a:rPr lang="en-US" sz="1800" b="1" dirty="0"/>
              <a:t>https://uz.gov.ua</a:t>
            </a:r>
            <a:r>
              <a:rPr lang="en-US" sz="1800" b="1" dirty="0" smtClean="0"/>
              <a:t>/</a:t>
            </a:r>
            <a:r>
              <a:rPr lang="ru-RU" sz="1800" b="1" dirty="0" smtClean="0"/>
              <a:t>).</a:t>
            </a:r>
            <a:endParaRPr lang="ru-RU" sz="1800" dirty="0"/>
          </a:p>
          <a:p>
            <a:pPr marL="342900" indent="-342900">
              <a:buAutoNum type="arabicPeriod"/>
            </a:pPr>
            <a:r>
              <a:rPr lang="ru-RU" sz="1800" dirty="0" smtClean="0"/>
              <a:t>   Вся </a:t>
            </a:r>
            <a:r>
              <a:rPr lang="ru-RU" sz="1800" dirty="0"/>
              <a:t>справочная информация размещена в БД АМКР и на сегодняшний момент составляет более </a:t>
            </a:r>
            <a:r>
              <a:rPr lang="ru-RU" sz="2000" b="1" dirty="0" smtClean="0">
                <a:solidFill>
                  <a:srgbClr val="FF0000"/>
                </a:solidFill>
              </a:rPr>
              <a:t>50</a:t>
            </a:r>
            <a:r>
              <a:rPr lang="ru-RU" sz="1800" dirty="0" smtClean="0"/>
              <a:t> </a:t>
            </a:r>
            <a:r>
              <a:rPr lang="ru-RU" sz="1800" dirty="0"/>
              <a:t>справочников</a:t>
            </a:r>
            <a:r>
              <a:rPr lang="ru-RU" sz="1800" dirty="0" smtClean="0"/>
              <a:t>.</a:t>
            </a:r>
          </a:p>
          <a:p>
            <a:pPr marL="342900" indent="-342900">
              <a:buAutoNum type="arabicPeriod"/>
            </a:pPr>
            <a:endParaRPr lang="ru-RU" sz="1800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xmlns="" id="{3721F173-1151-4673-B084-6D12FD7FC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9027" y="487016"/>
            <a:ext cx="7008356" cy="63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924422" y="0"/>
            <a:ext cx="8022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этап . « Подходы . Вагоны в адрес АМКР на станциях УЗ Кривого Рога»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" y="47118"/>
            <a:ext cx="1891904" cy="17465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08095" y="614958"/>
            <a:ext cx="2521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    В существующей 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на предприятии ИС «Транспорт» автоматизация </a:t>
            </a:r>
          </a:p>
          <a:p>
            <a:r>
              <a:rPr lang="ru-RU" dirty="0">
                <a:solidFill>
                  <a:srgbClr val="FF0000"/>
                </a:solidFill>
              </a:rPr>
              <a:t>д</a:t>
            </a:r>
            <a:r>
              <a:rPr lang="ru-RU" dirty="0" smtClean="0">
                <a:solidFill>
                  <a:srgbClr val="FF0000"/>
                </a:solidFill>
              </a:rPr>
              <a:t>анного процесса отсутствует !</a:t>
            </a:r>
          </a:p>
          <a:p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4" y="3784060"/>
            <a:ext cx="10001469" cy="2821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4422" y="213530"/>
            <a:ext cx="84122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</a:t>
            </a:r>
            <a:r>
              <a:rPr lang="ru-RU" sz="1400" dirty="0"/>
              <a:t>В ходе реализации процесса в систему загружается </a:t>
            </a:r>
            <a:r>
              <a:rPr lang="ru-RU" sz="1400" dirty="0" smtClean="0"/>
              <a:t>информация с внешнего сервиса, а именно с БД «МЕТАЛЛУРГТРАНСА».</a:t>
            </a:r>
            <a:r>
              <a:rPr lang="en-US" sz="1400" dirty="0" smtClean="0"/>
              <a:t> </a:t>
            </a:r>
            <a:r>
              <a:rPr lang="ru-RU" sz="1400" i="1" dirty="0">
                <a:solidFill>
                  <a:schemeClr val="accent5"/>
                </a:solidFill>
              </a:rPr>
              <a:t>Автоматический сбор обработка и хранение в БД информации о составах на станциях УЗ Кривого Рога в адрес </a:t>
            </a:r>
            <a:r>
              <a:rPr lang="ru-RU" sz="1400" i="1" dirty="0" smtClean="0">
                <a:solidFill>
                  <a:schemeClr val="accent5"/>
                </a:solidFill>
              </a:rPr>
              <a:t>АМКР</a:t>
            </a:r>
            <a:endParaRPr lang="ru-RU" sz="1400" dirty="0" smtClean="0"/>
          </a:p>
          <a:p>
            <a:r>
              <a:rPr lang="ru-RU" sz="1400" dirty="0" smtClean="0"/>
              <a:t>   В данном окне мы видим все поезда , находящиеся на станциях УЗ Кривого Рога на заданный период </a:t>
            </a:r>
          </a:p>
          <a:p>
            <a:r>
              <a:rPr lang="ru-RU" sz="1400" dirty="0" smtClean="0"/>
              <a:t>и на заданную </a:t>
            </a:r>
            <a:r>
              <a:rPr lang="ru-RU" sz="1400" dirty="0" err="1" smtClean="0"/>
              <a:t>ж.д</a:t>
            </a:r>
            <a:r>
              <a:rPr lang="ru-RU" sz="1400" dirty="0" smtClean="0"/>
              <a:t>. станцию УЗ КР .</a:t>
            </a:r>
          </a:p>
          <a:p>
            <a:r>
              <a:rPr lang="ru-RU" sz="1400" dirty="0"/>
              <a:t> </a:t>
            </a:r>
            <a:r>
              <a:rPr lang="ru-RU" sz="1400" dirty="0" smtClean="0"/>
              <a:t>  При выборе поезда раскрывается перечень вагонов с общей информацией: № вагона, администрация, вес, код ЕТСНГ, наименование груза и пр. </a:t>
            </a:r>
          </a:p>
          <a:p>
            <a:r>
              <a:rPr lang="ru-RU" sz="1400" dirty="0"/>
              <a:t> </a:t>
            </a:r>
            <a:r>
              <a:rPr lang="ru-RU" sz="1400" dirty="0" smtClean="0"/>
              <a:t>  При реализации передачи в ВДС данных из системы ПО </a:t>
            </a:r>
            <a:r>
              <a:rPr lang="en-US" sz="1400" dirty="0" smtClean="0"/>
              <a:t>SAP</a:t>
            </a:r>
            <a:r>
              <a:rPr lang="uk-UA" sz="1400" dirty="0"/>
              <a:t> </a:t>
            </a:r>
            <a:r>
              <a:rPr lang="uk-UA" sz="1400" dirty="0" smtClean="0"/>
              <a:t>по </a:t>
            </a:r>
            <a:r>
              <a:rPr lang="uk-UA" sz="1400" dirty="0" err="1" smtClean="0"/>
              <a:t>входящей</a:t>
            </a:r>
            <a:r>
              <a:rPr lang="uk-UA" sz="1400" dirty="0" smtClean="0"/>
              <a:t> </a:t>
            </a:r>
            <a:r>
              <a:rPr lang="uk-UA" sz="1400" dirty="0" err="1" smtClean="0"/>
              <a:t>поставке</a:t>
            </a:r>
            <a:r>
              <a:rPr lang="uk-UA" sz="1400" dirty="0" smtClean="0"/>
              <a:t>,   № </a:t>
            </a:r>
            <a:r>
              <a:rPr lang="uk-UA" sz="1400" dirty="0" err="1" smtClean="0"/>
              <a:t>вх.поставки</a:t>
            </a:r>
            <a:r>
              <a:rPr lang="uk-UA" sz="1400" dirty="0" smtClean="0"/>
              <a:t>  и </a:t>
            </a:r>
            <a:r>
              <a:rPr lang="uk-UA" sz="1400" dirty="0" err="1" smtClean="0"/>
              <a:t>наименование</a:t>
            </a:r>
            <a:r>
              <a:rPr lang="uk-UA" sz="1400" dirty="0" smtClean="0"/>
              <a:t> цеха-</a:t>
            </a:r>
            <a:r>
              <a:rPr lang="uk-UA" sz="1400" dirty="0" err="1" smtClean="0"/>
              <a:t>получателя</a:t>
            </a:r>
            <a:r>
              <a:rPr lang="uk-UA" sz="1400" dirty="0" smtClean="0"/>
              <a:t> </a:t>
            </a:r>
            <a:r>
              <a:rPr lang="uk-UA" sz="1400" dirty="0" err="1" smtClean="0"/>
              <a:t>будет</a:t>
            </a:r>
            <a:r>
              <a:rPr lang="uk-UA" sz="1400" dirty="0" smtClean="0"/>
              <a:t> </a:t>
            </a:r>
            <a:r>
              <a:rPr lang="uk-UA" sz="1400" dirty="0" err="1" smtClean="0"/>
              <a:t>автоматически</a:t>
            </a:r>
            <a:r>
              <a:rPr lang="uk-UA" sz="1400" dirty="0" smtClean="0"/>
              <a:t> </a:t>
            </a:r>
            <a:r>
              <a:rPr lang="uk-UA" sz="1400" dirty="0" err="1" smtClean="0"/>
              <a:t>попадать</a:t>
            </a:r>
            <a:r>
              <a:rPr lang="uk-UA" sz="1400" dirty="0" smtClean="0"/>
              <a:t> в </a:t>
            </a:r>
            <a:r>
              <a:rPr lang="uk-UA" sz="1400" dirty="0" err="1" smtClean="0"/>
              <a:t>дополнительные</a:t>
            </a:r>
            <a:r>
              <a:rPr lang="uk-UA" sz="1400" dirty="0" smtClean="0"/>
              <a:t> </a:t>
            </a:r>
            <a:r>
              <a:rPr lang="uk-UA" sz="1400" dirty="0" err="1" smtClean="0"/>
              <a:t>информационные</a:t>
            </a:r>
            <a:r>
              <a:rPr lang="uk-UA" sz="1400" dirty="0" smtClean="0"/>
              <a:t>  поля на вагон. </a:t>
            </a:r>
          </a:p>
          <a:p>
            <a:r>
              <a:rPr lang="uk-UA" sz="1400" dirty="0"/>
              <a:t> </a:t>
            </a:r>
            <a:r>
              <a:rPr lang="uk-UA" sz="1400" dirty="0" smtClean="0"/>
              <a:t>   </a:t>
            </a:r>
            <a:r>
              <a:rPr lang="uk-UA" sz="1400" dirty="0" err="1" smtClean="0"/>
              <a:t>Благодаря</a:t>
            </a:r>
            <a:r>
              <a:rPr lang="uk-UA" sz="1400" dirty="0" smtClean="0"/>
              <a:t> </a:t>
            </a:r>
            <a:r>
              <a:rPr lang="uk-UA" sz="1400" dirty="0" err="1" smtClean="0"/>
              <a:t>этому</a:t>
            </a:r>
            <a:r>
              <a:rPr lang="uk-UA" sz="1400" dirty="0" smtClean="0"/>
              <a:t>,  на </a:t>
            </a:r>
            <a:r>
              <a:rPr lang="uk-UA" sz="1400" dirty="0" err="1" smtClean="0"/>
              <a:t>этапе</a:t>
            </a:r>
            <a:r>
              <a:rPr lang="uk-UA" sz="1400" dirty="0" smtClean="0"/>
              <a:t> </a:t>
            </a:r>
            <a:r>
              <a:rPr lang="uk-UA" sz="1400" dirty="0" err="1" smtClean="0"/>
              <a:t>подхода</a:t>
            </a:r>
            <a:r>
              <a:rPr lang="uk-UA" sz="1400" dirty="0" smtClean="0"/>
              <a:t> вагона на </a:t>
            </a:r>
            <a:r>
              <a:rPr lang="uk-UA" sz="1400" dirty="0" err="1" smtClean="0"/>
              <a:t>подъездной</a:t>
            </a:r>
            <a:r>
              <a:rPr lang="uk-UA" sz="1400" dirty="0" smtClean="0"/>
              <a:t> путь </a:t>
            </a:r>
            <a:r>
              <a:rPr lang="uk-UA" sz="1400" dirty="0" err="1" smtClean="0"/>
              <a:t>предприятия</a:t>
            </a:r>
            <a:r>
              <a:rPr lang="uk-UA" sz="1400" dirty="0" smtClean="0"/>
              <a:t>, </a:t>
            </a:r>
            <a:r>
              <a:rPr lang="uk-UA" sz="1400" dirty="0" err="1" smtClean="0"/>
              <a:t>будет</a:t>
            </a:r>
            <a:r>
              <a:rPr lang="uk-UA" sz="1400" dirty="0" smtClean="0"/>
              <a:t> </a:t>
            </a:r>
            <a:r>
              <a:rPr lang="uk-UA" sz="1400" dirty="0" err="1" smtClean="0"/>
              <a:t>известно</a:t>
            </a:r>
            <a:r>
              <a:rPr lang="uk-UA" sz="1400" dirty="0" smtClean="0"/>
              <a:t> -  на </a:t>
            </a:r>
            <a:r>
              <a:rPr lang="uk-UA" sz="1400" dirty="0" err="1" smtClean="0"/>
              <a:t>какой</a:t>
            </a:r>
            <a:r>
              <a:rPr lang="uk-UA" sz="1400" dirty="0" smtClean="0"/>
              <a:t> вагон </a:t>
            </a:r>
            <a:r>
              <a:rPr lang="uk-UA" sz="1400" dirty="0" err="1" smtClean="0"/>
              <a:t>необходимо</a:t>
            </a:r>
            <a:r>
              <a:rPr lang="uk-UA" sz="1400" dirty="0" smtClean="0"/>
              <a:t> </a:t>
            </a:r>
            <a:r>
              <a:rPr lang="uk-UA" sz="1400" dirty="0" err="1" smtClean="0"/>
              <a:t>создать</a:t>
            </a:r>
            <a:r>
              <a:rPr lang="uk-UA" sz="1400" dirty="0" smtClean="0"/>
              <a:t> </a:t>
            </a:r>
            <a:r>
              <a:rPr lang="uk-UA" sz="1400" dirty="0" err="1" smtClean="0"/>
              <a:t>входящую</a:t>
            </a:r>
            <a:r>
              <a:rPr lang="uk-UA" sz="1400" dirty="0" smtClean="0"/>
              <a:t> поставку с </a:t>
            </a:r>
            <a:r>
              <a:rPr lang="uk-UA" sz="1400" dirty="0" err="1" smtClean="0"/>
              <a:t>указанием</a:t>
            </a:r>
            <a:r>
              <a:rPr lang="uk-UA" sz="1400" dirty="0" smtClean="0"/>
              <a:t> </a:t>
            </a:r>
            <a:r>
              <a:rPr lang="uk-UA" sz="1400" dirty="0" err="1" smtClean="0"/>
              <a:t>склада-получателя</a:t>
            </a:r>
            <a:r>
              <a:rPr lang="uk-UA" sz="1400" dirty="0" smtClean="0"/>
              <a:t>.</a:t>
            </a:r>
          </a:p>
          <a:p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    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Данный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этап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направлен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на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исключение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потерь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времени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нахождения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вагонов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и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платы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за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пользование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вагонами  на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предприятии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, в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связи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с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ожиданием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заадресовки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на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подъездном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 smtClean="0">
                <a:solidFill>
                  <a:schemeClr val="accent6">
                    <a:lumMod val="75000"/>
                  </a:schemeClr>
                </a:solidFill>
              </a:rPr>
              <a:t>пути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АМКР.     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</a:p>
          <a:p>
            <a:r>
              <a:rPr lang="ru-RU" dirty="0"/>
              <a:t> </a:t>
            </a:r>
            <a:r>
              <a:rPr lang="ru-RU" dirty="0" smtClean="0"/>
              <a:t>  </a:t>
            </a:r>
          </a:p>
          <a:p>
            <a:r>
              <a:rPr lang="ru-RU" dirty="0"/>
              <a:t> </a:t>
            </a:r>
            <a:r>
              <a:rPr lang="ru-RU" dirty="0" smtClean="0"/>
              <a:t>  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545" y="5426766"/>
            <a:ext cx="1439933" cy="1178314"/>
          </a:xfrm>
          <a:prstGeom prst="rect">
            <a:avLst/>
          </a:prstGeom>
        </p:spPr>
      </p:pic>
      <p:sp>
        <p:nvSpPr>
          <p:cNvPr id="10" name="Левая фигурная скобка 9"/>
          <p:cNvSpPr/>
          <p:nvPr/>
        </p:nvSpPr>
        <p:spPr>
          <a:xfrm rot="5400000">
            <a:off x="10826771" y="4547468"/>
            <a:ext cx="272180" cy="1431235"/>
          </a:xfrm>
          <a:prstGeom prst="leftBrac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46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33673" y="67640"/>
            <a:ext cx="7423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этап. Получение ЭПД через </a:t>
            </a:r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Серевер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Модуля Согласования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348" y="1559824"/>
            <a:ext cx="5525311" cy="38335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2" y="4983194"/>
            <a:ext cx="5943498" cy="18284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9054" y="5368320"/>
            <a:ext cx="3212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В существующей на предприятии ИС «Транспорт» обмен информацией с УЗ через Сервер Модуля Согласования отсутствует !</a:t>
            </a:r>
          </a:p>
          <a:p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76672" y="6314898"/>
            <a:ext cx="1773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 приема </a:t>
            </a: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документов от УЗ</a:t>
            </a:r>
            <a:endParaRPr lang="ru-RU" sz="1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76522" y="537647"/>
            <a:ext cx="61367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dirty="0" smtClean="0">
                <a:solidFill>
                  <a:srgbClr val="3C578D"/>
                </a:solidFill>
                <a:latin typeface="Verdana" panose="020B0604030504040204" pitchFamily="34" charset="0"/>
              </a:rPr>
              <a:t>       </a:t>
            </a:r>
            <a:r>
              <a:rPr lang="ru-RU" sz="1200" b="1" i="1" dirty="0" smtClean="0">
                <a:solidFill>
                  <a:srgbClr val="3C578D"/>
                </a:solidFill>
                <a:latin typeface="Verdana" panose="020B0604030504040204" pitchFamily="34" charset="0"/>
              </a:rPr>
              <a:t>ВДС, используя </a:t>
            </a:r>
            <a:r>
              <a:rPr lang="ru-RU" sz="1200" b="1" i="1" dirty="0">
                <a:solidFill>
                  <a:srgbClr val="3C578D"/>
                </a:solidFill>
                <a:latin typeface="Verdana" panose="020B0604030504040204" pitchFamily="34" charset="0"/>
              </a:rPr>
              <a:t>Сервер Модуля Согласования, автоматически запрашивает новые ревизии электронных документов </a:t>
            </a:r>
            <a:r>
              <a:rPr lang="en-US" sz="1200" b="1" i="1" dirty="0">
                <a:solidFill>
                  <a:srgbClr val="3C578D"/>
                </a:solidFill>
                <a:latin typeface="Verdana" panose="020B0604030504040204" pitchFamily="34" charset="0"/>
              </a:rPr>
              <a:t>c</a:t>
            </a:r>
            <a:r>
              <a:rPr lang="ru-RU" sz="1200" b="1" i="1" dirty="0">
                <a:solidFill>
                  <a:srgbClr val="3C578D"/>
                </a:solidFill>
                <a:latin typeface="Verdana" panose="020B0604030504040204" pitchFamily="34" charset="0"/>
              </a:rPr>
              <a:t> сервера УЗ и, при получении документов (в том числе  сопроводительные документы к ЭПД) сохраняет их, или обновляет ранее полученные </a:t>
            </a:r>
            <a:r>
              <a:rPr lang="ru-RU" sz="1200" b="1" i="1" dirty="0" smtClean="0">
                <a:solidFill>
                  <a:srgbClr val="3C578D"/>
                </a:solidFill>
                <a:latin typeface="Verdana" panose="020B0604030504040204" pitchFamily="34" charset="0"/>
              </a:rPr>
              <a:t>документы.</a:t>
            </a:r>
          </a:p>
          <a:p>
            <a:pPr algn="just"/>
            <a:endParaRPr lang="ru-RU" sz="1200" b="1" i="1" dirty="0" smtClean="0">
              <a:solidFill>
                <a:srgbClr val="3C578D"/>
              </a:solidFill>
              <a:latin typeface="Verdana" panose="020B0604030504040204" pitchFamily="34" charset="0"/>
            </a:endParaRPr>
          </a:p>
          <a:p>
            <a:pPr algn="just"/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     В ходе реализации процесса :</a:t>
            </a:r>
          </a:p>
          <a:p>
            <a:pPr marL="171450" indent="-171450" algn="just">
              <a:buFontTx/>
              <a:buChar char="-"/>
            </a:pPr>
            <a:r>
              <a:rPr lang="ru-RU" sz="1400" dirty="0" smtClean="0"/>
              <a:t>в </a:t>
            </a:r>
            <a:r>
              <a:rPr lang="ru-RU" sz="1400" dirty="0"/>
              <a:t>систему загружается информация только из эл. документов сервера </a:t>
            </a:r>
            <a:r>
              <a:rPr lang="ru-RU" sz="1400" dirty="0" smtClean="0"/>
              <a:t>УЗ (исключение - поступления перевозочного документа на бумажном носителе или отсутствие ЭПД (порожние ЦТЛ);</a:t>
            </a:r>
          </a:p>
          <a:p>
            <a:pPr marL="171450" indent="-171450" algn="just">
              <a:buFontTx/>
              <a:buChar char="-"/>
            </a:pPr>
            <a:r>
              <a:rPr lang="ru-RU" sz="1400" dirty="0" smtClean="0"/>
              <a:t> долговременное хранение и обновление  </a:t>
            </a:r>
            <a:r>
              <a:rPr lang="ru-RU" sz="1400" dirty="0"/>
              <a:t>исходных перевозочных документов УЗ на серверах баз данных АМКР</a:t>
            </a:r>
            <a:r>
              <a:rPr lang="ru-RU" sz="1400" dirty="0" smtClean="0"/>
              <a:t> ;</a:t>
            </a:r>
          </a:p>
          <a:p>
            <a:pPr marL="171450" indent="-171450" algn="just">
              <a:buFontTx/>
              <a:buChar char="-"/>
            </a:pPr>
            <a:r>
              <a:rPr lang="ru-RU" sz="1400" dirty="0" smtClean="0"/>
              <a:t>быстрый </a:t>
            </a:r>
            <a:r>
              <a:rPr lang="ru-RU" sz="1400" dirty="0"/>
              <a:t>поиск документа по номеру </a:t>
            </a:r>
            <a:r>
              <a:rPr lang="ru-RU" sz="1400" dirty="0" smtClean="0"/>
              <a:t>вагона или накладной </a:t>
            </a:r>
            <a:r>
              <a:rPr lang="ru-RU" sz="1400" dirty="0"/>
              <a:t>в базе </a:t>
            </a:r>
            <a:r>
              <a:rPr lang="ru-RU" sz="1400" dirty="0" smtClean="0"/>
              <a:t>данных;</a:t>
            </a:r>
          </a:p>
          <a:p>
            <a:pPr marL="171450" indent="-171450" algn="just">
              <a:buFontTx/>
              <a:buChar char="-"/>
            </a:pPr>
            <a:r>
              <a:rPr lang="ru-RU" sz="1400" dirty="0" smtClean="0"/>
              <a:t>параллельный </a:t>
            </a:r>
            <a:r>
              <a:rPr lang="ru-RU" sz="1400" dirty="0"/>
              <a:t>доступ сервисов к систематизированным исходным данным </a:t>
            </a:r>
            <a:r>
              <a:rPr lang="ru-RU" sz="1400" dirty="0" smtClean="0"/>
              <a:t>ЭПД УЗ;</a:t>
            </a:r>
          </a:p>
          <a:p>
            <a:pPr marL="171450" indent="-171450" algn="just">
              <a:buFontTx/>
              <a:buChar char="-"/>
            </a:pPr>
            <a:r>
              <a:rPr lang="ru-RU" sz="1400" dirty="0"/>
              <a:t>хранение копий загруженных </a:t>
            </a:r>
            <a:r>
              <a:rPr lang="ru-RU" sz="1400" dirty="0" smtClean="0"/>
              <a:t>накладных </a:t>
            </a:r>
            <a:r>
              <a:rPr lang="ru-RU" sz="1400" dirty="0"/>
              <a:t>(</a:t>
            </a:r>
            <a:r>
              <a:rPr lang="en-US" sz="1400" dirty="0"/>
              <a:t>pdf</a:t>
            </a:r>
            <a:r>
              <a:rPr lang="ru-RU" sz="1400" dirty="0"/>
              <a:t> файлы) </a:t>
            </a:r>
            <a:r>
              <a:rPr lang="ru-RU" sz="1400" dirty="0" smtClean="0"/>
              <a:t>с </a:t>
            </a:r>
            <a:r>
              <a:rPr lang="ru-RU" sz="1400" dirty="0"/>
              <a:t>возможностью вывода на печать, а также сопроводительных документов к </a:t>
            </a:r>
            <a:r>
              <a:rPr lang="ru-RU" sz="1400" dirty="0" smtClean="0"/>
              <a:t>накладным;</a:t>
            </a:r>
          </a:p>
          <a:p>
            <a:pPr marL="171450" indent="-171450" algn="just">
              <a:buFontTx/>
              <a:buChar char="-"/>
            </a:pPr>
            <a:r>
              <a:rPr lang="ru-RU" sz="1400" dirty="0"/>
              <a:t>хранение истории изменения статусов документов обмен которыми ведется с УЗ в электронном </a:t>
            </a:r>
            <a:r>
              <a:rPr lang="ru-RU" sz="1400" dirty="0" smtClean="0"/>
              <a:t>виде </a:t>
            </a:r>
          </a:p>
          <a:p>
            <a:pPr marL="171450" indent="-171450">
              <a:buFontTx/>
              <a:buChar char="-"/>
            </a:pPr>
            <a:endParaRPr lang="ru-RU" sz="1200" dirty="0" smtClean="0"/>
          </a:p>
          <a:p>
            <a:pPr marL="171450" indent="-171450">
              <a:buFontTx/>
              <a:buChar char="-"/>
            </a:pPr>
            <a:endParaRPr lang="ru-RU" sz="1200" dirty="0" smtClean="0"/>
          </a:p>
          <a:p>
            <a:pPr marL="171450" indent="-171450">
              <a:buFontTx/>
              <a:buChar char="-"/>
            </a:pPr>
            <a:endParaRPr lang="ru-RU" sz="1200" dirty="0" smtClean="0"/>
          </a:p>
          <a:p>
            <a:pPr marL="171450" indent="-171450">
              <a:buFontTx/>
              <a:buChar char="-"/>
            </a:pPr>
            <a:endParaRPr lang="ru-RU" sz="1200" dirty="0" smtClean="0">
              <a:solidFill>
                <a:srgbClr val="3C578D"/>
              </a:solidFill>
              <a:latin typeface="Verdana" panose="020B0604030504040204" pitchFamily="34" charset="0"/>
            </a:endParaRPr>
          </a:p>
          <a:p>
            <a:r>
              <a:rPr lang="ru-RU" sz="1200" dirty="0">
                <a:solidFill>
                  <a:srgbClr val="3C578D"/>
                </a:solidFill>
                <a:latin typeface="Verdana" panose="020B0604030504040204" pitchFamily="34" charset="0"/>
              </a:rPr>
              <a:t> </a:t>
            </a:r>
            <a:r>
              <a:rPr lang="ru-RU" sz="1200" dirty="0" smtClean="0">
                <a:solidFill>
                  <a:srgbClr val="3C578D"/>
                </a:solidFill>
                <a:latin typeface="Verdana" panose="020B0604030504040204" pitchFamily="34" charset="0"/>
              </a:rPr>
              <a:t>  </a:t>
            </a:r>
            <a:endParaRPr lang="ru-RU" sz="1200" dirty="0">
              <a:solidFill>
                <a:srgbClr val="3C578D"/>
              </a:solidFill>
              <a:latin typeface="Verdana" panose="020B0604030504040204" pitchFamily="34" charset="0"/>
            </a:endParaRPr>
          </a:p>
          <a:p>
            <a:r>
              <a:rPr lang="ru-RU" sz="1200" b="1" dirty="0">
                <a:solidFill>
                  <a:srgbClr val="3C578D"/>
                </a:solidFill>
                <a:latin typeface="Verdana" panose="020B0604030504040204" pitchFamily="34" charset="0"/>
              </a:rPr>
              <a:t> </a:t>
            </a:r>
            <a:r>
              <a:rPr lang="ru-RU" sz="1200" b="1" dirty="0" smtClean="0">
                <a:solidFill>
                  <a:srgbClr val="3C578D"/>
                </a:solidFill>
                <a:latin typeface="Verdana" panose="020B0604030504040204" pitchFamily="34" charset="0"/>
              </a:rPr>
              <a:t>   </a:t>
            </a:r>
          </a:p>
          <a:p>
            <a:endParaRPr lang="ru-RU" sz="12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119042" y="412709"/>
            <a:ext cx="597097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C578D"/>
                </a:solidFill>
                <a:latin typeface="Verdana" panose="020B0604030504040204" pitchFamily="34" charset="0"/>
              </a:rPr>
              <a:t> </a:t>
            </a:r>
            <a:r>
              <a:rPr lang="ru-RU" b="1" dirty="0" smtClean="0">
                <a:solidFill>
                  <a:srgbClr val="3C578D"/>
                </a:solidFill>
                <a:latin typeface="Verdana" panose="020B0604030504040204" pitchFamily="34" charset="0"/>
              </a:rPr>
              <a:t>   </a:t>
            </a:r>
            <a:r>
              <a:rPr lang="ru-RU" sz="1200" b="1" dirty="0" smtClean="0">
                <a:solidFill>
                  <a:srgbClr val="3C578D"/>
                </a:solidFill>
                <a:latin typeface="Verdana" panose="020B0604030504040204" pitchFamily="34" charset="0"/>
              </a:rPr>
              <a:t>Сервер </a:t>
            </a:r>
            <a:r>
              <a:rPr lang="ru-RU" sz="1200" b="1" dirty="0">
                <a:solidFill>
                  <a:srgbClr val="3C578D"/>
                </a:solidFill>
                <a:latin typeface="Verdana" panose="020B0604030504040204" pitchFamily="34" charset="0"/>
              </a:rPr>
              <a:t>модуля согласования</a:t>
            </a:r>
            <a:r>
              <a:rPr lang="ru-RU" sz="1200" dirty="0">
                <a:solidFill>
                  <a:srgbClr val="3C578D"/>
                </a:solidFill>
                <a:latin typeface="Verdana" panose="020B0604030504040204" pitchFamily="34" charset="0"/>
              </a:rPr>
              <a:t> – </a:t>
            </a:r>
            <a:r>
              <a:rPr lang="ru-RU" sz="1100" dirty="0">
                <a:solidFill>
                  <a:srgbClr val="3C578D"/>
                </a:solidFill>
                <a:latin typeface="Verdana" panose="020B0604030504040204" pitchFamily="34" charset="0"/>
              </a:rPr>
              <a:t>программный продукт, позволяющий предприятиям (участникам перевозочного процесса) использовать в своих информационных системах </a:t>
            </a:r>
            <a:r>
              <a:rPr lang="ru-RU" sz="1100" b="1" dirty="0">
                <a:solidFill>
                  <a:srgbClr val="3C578D"/>
                </a:solidFill>
                <a:latin typeface="Verdana" panose="020B0604030504040204" pitchFamily="34" charset="0"/>
              </a:rPr>
              <a:t>функции </a:t>
            </a:r>
            <a:r>
              <a:rPr lang="ru-RU" sz="1100" b="1" dirty="0" smtClean="0">
                <a:solidFill>
                  <a:srgbClr val="3C578D"/>
                </a:solidFill>
                <a:latin typeface="Verdana" panose="020B0604030504040204" pitchFamily="34" charset="0"/>
              </a:rPr>
              <a:t>  взаимодействия </a:t>
            </a:r>
            <a:r>
              <a:rPr lang="ru-RU" sz="1100" b="1" dirty="0">
                <a:solidFill>
                  <a:srgbClr val="3C578D"/>
                </a:solidFill>
                <a:latin typeface="Verdana" panose="020B0604030504040204" pitchFamily="34" charset="0"/>
              </a:rPr>
              <a:t>с автоматизированными </a:t>
            </a:r>
            <a:r>
              <a:rPr lang="ru-RU" sz="1100" b="1" dirty="0" smtClean="0">
                <a:solidFill>
                  <a:srgbClr val="3C578D"/>
                </a:solidFill>
                <a:latin typeface="Verdana" panose="020B0604030504040204" pitchFamily="34" charset="0"/>
              </a:rPr>
              <a:t>системами         </a:t>
            </a:r>
            <a:r>
              <a:rPr lang="ru-RU" sz="1100" b="1" dirty="0" err="1">
                <a:solidFill>
                  <a:srgbClr val="3C578D"/>
                </a:solidFill>
                <a:latin typeface="Verdana" panose="020B0604030504040204" pitchFamily="34" charset="0"/>
              </a:rPr>
              <a:t>Укрзализныци</a:t>
            </a:r>
            <a:r>
              <a:rPr lang="ru-RU" sz="1100" b="1" dirty="0">
                <a:solidFill>
                  <a:srgbClr val="3C578D"/>
                </a:solidFill>
                <a:latin typeface="Verdana" panose="020B0604030504040204" pitchFamily="34" charset="0"/>
              </a:rPr>
              <a:t> через </a:t>
            </a:r>
            <a:r>
              <a:rPr lang="ru-RU" sz="1100" b="1" dirty="0" smtClean="0">
                <a:solidFill>
                  <a:srgbClr val="3C578D"/>
                </a:solidFill>
                <a:latin typeface="Verdana" panose="020B0604030504040204" pitchFamily="34" charset="0"/>
              </a:rPr>
              <a:t>АС </a:t>
            </a:r>
            <a:r>
              <a:rPr lang="ru-RU" sz="1100" b="1" dirty="0">
                <a:solidFill>
                  <a:srgbClr val="3C578D"/>
                </a:solidFill>
                <a:latin typeface="Verdana" panose="020B0604030504040204" pitchFamily="34" charset="0"/>
              </a:rPr>
              <a:t>«Клиент УЗ».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90732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13895" y="136187"/>
            <a:ext cx="742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Действующая корпоративная система « Транспорт» на АМКР.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Прием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вагонов.</a:t>
            </a:r>
            <a:r>
              <a:rPr lang="ru-RU" b="1" dirty="0" smtClean="0"/>
              <a:t>  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5890" y="782518"/>
            <a:ext cx="57944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1300" dirty="0" smtClean="0"/>
              <a:t>     После </a:t>
            </a:r>
            <a:r>
              <a:rPr lang="ru-RU" sz="1300" dirty="0"/>
              <a:t>проведения коммерческого осмотра вагонов , приемосдатчик груза и </a:t>
            </a:r>
            <a:r>
              <a:rPr lang="ru-RU" sz="1300" dirty="0" smtClean="0"/>
              <a:t>багажа Парка приема </a:t>
            </a:r>
            <a:r>
              <a:rPr lang="ru-RU" sz="1300" dirty="0"/>
              <a:t>в ручном режиме создает натурную ведомость поезда в которую вносит информацию с перевозочного документа</a:t>
            </a:r>
            <a:r>
              <a:rPr lang="ru-RU" sz="1300" dirty="0" smtClean="0"/>
              <a:t>:</a:t>
            </a:r>
            <a:r>
              <a:rPr lang="en-US" sz="1300" dirty="0" smtClean="0"/>
              <a:t> </a:t>
            </a:r>
            <a:endParaRPr lang="ru-RU" sz="1300" dirty="0" smtClean="0"/>
          </a:p>
          <a:p>
            <a:pPr algn="just"/>
            <a:r>
              <a:rPr lang="en-US" sz="1300" dirty="0" smtClean="0"/>
              <a:t> </a:t>
            </a:r>
            <a:r>
              <a:rPr lang="ru-RU" sz="1300" dirty="0" smtClean="0"/>
              <a:t>-      станция отправления;</a:t>
            </a:r>
          </a:p>
          <a:p>
            <a:pPr marL="285750" indent="-285750" algn="just">
              <a:buFontTx/>
              <a:buChar char="-"/>
            </a:pPr>
            <a:r>
              <a:rPr lang="ru-RU" sz="1300" dirty="0"/>
              <a:t>н</a:t>
            </a:r>
            <a:r>
              <a:rPr lang="ru-RU" sz="1300" dirty="0" smtClean="0"/>
              <a:t>аименование груза;</a:t>
            </a:r>
          </a:p>
          <a:p>
            <a:pPr marL="285750" indent="-285750" algn="just">
              <a:buFontTx/>
              <a:buChar char="-"/>
            </a:pPr>
            <a:r>
              <a:rPr lang="ru-RU" sz="1300" dirty="0" smtClean="0"/>
              <a:t>код администрации;</a:t>
            </a:r>
          </a:p>
          <a:p>
            <a:pPr marL="285750" indent="-285750" algn="just">
              <a:buFontTx/>
              <a:buChar char="-"/>
            </a:pPr>
            <a:r>
              <a:rPr lang="ru-RU" sz="1300" dirty="0" smtClean="0"/>
              <a:t>№ вагона;</a:t>
            </a:r>
          </a:p>
          <a:p>
            <a:pPr marL="285750" indent="-285750" algn="just">
              <a:buFontTx/>
              <a:buChar char="-"/>
            </a:pPr>
            <a:r>
              <a:rPr lang="ru-RU" sz="1300" dirty="0" smtClean="0"/>
              <a:t>№ </a:t>
            </a:r>
            <a:r>
              <a:rPr lang="ru-RU" sz="1300" dirty="0" err="1" smtClean="0"/>
              <a:t>ж.д</a:t>
            </a:r>
            <a:r>
              <a:rPr lang="ru-RU" sz="1300" dirty="0" smtClean="0"/>
              <a:t>. накладной;</a:t>
            </a:r>
          </a:p>
          <a:p>
            <a:pPr marL="285750" indent="-285750" algn="just">
              <a:buFontTx/>
              <a:buChar char="-"/>
            </a:pPr>
            <a:r>
              <a:rPr lang="ru-RU" sz="1300" dirty="0" smtClean="0"/>
              <a:t>№ </a:t>
            </a:r>
            <a:r>
              <a:rPr lang="ru-RU" sz="1300" dirty="0" err="1" smtClean="0"/>
              <a:t>досылочной</a:t>
            </a:r>
            <a:r>
              <a:rPr lang="ru-RU" sz="1300" dirty="0" smtClean="0"/>
              <a:t> накладной;</a:t>
            </a:r>
          </a:p>
          <a:p>
            <a:pPr marL="285750" indent="-285750" algn="just">
              <a:buFontTx/>
              <a:buChar char="-"/>
            </a:pPr>
            <a:r>
              <a:rPr lang="ru-RU" sz="1300" dirty="0" smtClean="0"/>
              <a:t>вес нетто;</a:t>
            </a:r>
          </a:p>
          <a:p>
            <a:pPr marL="285750" indent="-285750" algn="just">
              <a:buFontTx/>
              <a:buChar char="-"/>
            </a:pPr>
            <a:r>
              <a:rPr lang="ru-RU" sz="1300" dirty="0"/>
              <a:t>р</a:t>
            </a:r>
            <a:r>
              <a:rPr lang="ru-RU" sz="1300" dirty="0" smtClean="0"/>
              <a:t>азметку на вагон.</a:t>
            </a:r>
          </a:p>
          <a:p>
            <a:pPr marL="285750" indent="-285750" algn="just">
              <a:buFontTx/>
              <a:buChar char="-"/>
            </a:pPr>
            <a:endParaRPr lang="ru-RU" sz="1400" dirty="0" smtClean="0"/>
          </a:p>
          <a:p>
            <a:pPr marL="285750" indent="-285750" algn="just">
              <a:buFontTx/>
              <a:buChar char="-"/>
            </a:pPr>
            <a:endParaRPr lang="en-US" sz="1400" dirty="0" smtClean="0"/>
          </a:p>
          <a:p>
            <a:pPr algn="just"/>
            <a:endParaRPr lang="ru-RU" sz="1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1" y="2992371"/>
            <a:ext cx="5972697" cy="171988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060333" y="782518"/>
            <a:ext cx="57685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 smtClean="0"/>
              <a:t>2. После создания натурной ведомости поезда приемосдатчик груза и багажа Номерной учет в ручном режиме вносит информацию в КИС «Транспорт»</a:t>
            </a:r>
          </a:p>
          <a:p>
            <a:pPr marL="285750" indent="-285750" algn="just">
              <a:buFontTx/>
              <a:buChar char="-"/>
            </a:pPr>
            <a:endParaRPr lang="ru-RU" sz="1400" dirty="0" smtClean="0"/>
          </a:p>
          <a:p>
            <a:pPr marL="285750" indent="-285750" algn="just">
              <a:buFontTx/>
              <a:buChar char="-"/>
            </a:pPr>
            <a:endParaRPr lang="en-US" sz="1400" dirty="0" smtClean="0"/>
          </a:p>
          <a:p>
            <a:pPr algn="just"/>
            <a:endParaRPr lang="ru-RU" sz="1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698" y="1461382"/>
            <a:ext cx="5266396" cy="196225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38587" y="3553786"/>
            <a:ext cx="57685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/>
              <a:t>3</a:t>
            </a:r>
            <a:r>
              <a:rPr lang="ru-RU" sz="1400" dirty="0" smtClean="0"/>
              <a:t>. При необходимости, по результатам коммерческого осмотра вагонов, в ручном режиме составляются акты общей формы, подаются заявки работникам станции УЗ. Так же , выписываются накладные предприятия (ДГ-20, путевые)  на груженые вагоны для сопровождения их под выгрузку.  </a:t>
            </a:r>
          </a:p>
          <a:p>
            <a:pPr marL="285750" indent="-285750" algn="just">
              <a:buFontTx/>
              <a:buChar char="-"/>
            </a:pPr>
            <a:endParaRPr lang="ru-RU" sz="1400" dirty="0" smtClean="0"/>
          </a:p>
          <a:p>
            <a:pPr marL="285750" indent="-285750" algn="just">
              <a:buFontTx/>
              <a:buChar char="-"/>
            </a:pPr>
            <a:endParaRPr lang="en-US" sz="1400" dirty="0" smtClean="0"/>
          </a:p>
          <a:p>
            <a:pPr algn="just"/>
            <a:endParaRPr lang="ru-RU" sz="1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19" y="4876279"/>
            <a:ext cx="2423896" cy="18401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546" y="4456835"/>
            <a:ext cx="2627119" cy="15955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062" y="5604576"/>
            <a:ext cx="2938040" cy="113056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1505" y="4780677"/>
            <a:ext cx="569623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7030A0"/>
                </a:solidFill>
              </a:rPr>
              <a:t>Недостатки существующего процесса: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- полностью ручной ввод информации в систему 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на прибывшие вагоны и оформление внутренних</a:t>
            </a:r>
          </a:p>
          <a:p>
            <a:r>
              <a:rPr lang="ru-RU" b="1" dirty="0" smtClean="0">
                <a:solidFill>
                  <a:srgbClr val="7030A0"/>
                </a:solidFill>
              </a:rPr>
              <a:t>перевозочных документов; </a:t>
            </a:r>
          </a:p>
          <a:p>
            <a:pPr marL="285750" indent="-285750">
              <a:buFontTx/>
              <a:buChar char="-"/>
            </a:pPr>
            <a:r>
              <a:rPr lang="uk-UA" b="1" dirty="0" err="1" smtClean="0">
                <a:solidFill>
                  <a:srgbClr val="7030A0"/>
                </a:solidFill>
              </a:rPr>
              <a:t>ошибки</a:t>
            </a:r>
            <a:r>
              <a:rPr lang="uk-UA" b="1" dirty="0" smtClean="0">
                <a:solidFill>
                  <a:srgbClr val="7030A0"/>
                </a:solidFill>
              </a:rPr>
              <a:t> при </a:t>
            </a:r>
            <a:r>
              <a:rPr lang="uk-UA" b="1" dirty="0" err="1" smtClean="0">
                <a:solidFill>
                  <a:srgbClr val="7030A0"/>
                </a:solidFill>
              </a:rPr>
              <a:t>вводе</a:t>
            </a:r>
            <a:r>
              <a:rPr lang="uk-UA" b="1" dirty="0" smtClean="0">
                <a:solidFill>
                  <a:srgbClr val="7030A0"/>
                </a:solidFill>
              </a:rPr>
              <a:t> </a:t>
            </a:r>
            <a:r>
              <a:rPr lang="uk-UA" b="1" dirty="0" err="1" smtClean="0">
                <a:solidFill>
                  <a:srgbClr val="7030A0"/>
                </a:solidFill>
              </a:rPr>
              <a:t>информации</a:t>
            </a:r>
            <a:r>
              <a:rPr lang="uk-UA" b="1" dirty="0" smtClean="0">
                <a:solidFill>
                  <a:srgbClr val="7030A0"/>
                </a:solidFill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uk-UA" b="1" dirty="0" err="1">
                <a:solidFill>
                  <a:srgbClr val="7030A0"/>
                </a:solidFill>
              </a:rPr>
              <a:t>о</a:t>
            </a:r>
            <a:r>
              <a:rPr lang="uk-UA" b="1" dirty="0" err="1" smtClean="0">
                <a:solidFill>
                  <a:srgbClr val="7030A0"/>
                </a:solidFill>
              </a:rPr>
              <a:t>бщее</a:t>
            </a:r>
            <a:r>
              <a:rPr lang="uk-UA" b="1" dirty="0" smtClean="0">
                <a:solidFill>
                  <a:srgbClr val="7030A0"/>
                </a:solidFill>
              </a:rPr>
              <a:t> </a:t>
            </a:r>
            <a:r>
              <a:rPr lang="uk-UA" b="1" dirty="0" err="1" smtClean="0">
                <a:solidFill>
                  <a:srgbClr val="7030A0"/>
                </a:solidFill>
              </a:rPr>
              <a:t>время</a:t>
            </a:r>
            <a:r>
              <a:rPr lang="uk-UA" b="1" dirty="0" smtClean="0">
                <a:solidFill>
                  <a:srgbClr val="7030A0"/>
                </a:solidFill>
              </a:rPr>
              <a:t> на </a:t>
            </a:r>
            <a:r>
              <a:rPr lang="uk-UA" b="1" dirty="0" err="1" smtClean="0">
                <a:solidFill>
                  <a:srgbClr val="7030A0"/>
                </a:solidFill>
              </a:rPr>
              <a:t>прием</a:t>
            </a:r>
            <a:r>
              <a:rPr lang="uk-UA" b="1" dirty="0" smtClean="0">
                <a:solidFill>
                  <a:srgbClr val="7030A0"/>
                </a:solidFill>
              </a:rPr>
              <a:t> и </a:t>
            </a:r>
            <a:r>
              <a:rPr lang="uk-UA" b="1" dirty="0" err="1" smtClean="0">
                <a:solidFill>
                  <a:srgbClr val="7030A0"/>
                </a:solidFill>
              </a:rPr>
              <a:t>оформление</a:t>
            </a:r>
            <a:r>
              <a:rPr lang="uk-UA" b="1" dirty="0" smtClean="0">
                <a:solidFill>
                  <a:srgbClr val="7030A0"/>
                </a:solidFill>
              </a:rPr>
              <a:t> </a:t>
            </a:r>
            <a:r>
              <a:rPr lang="uk-UA" b="1" dirty="0" err="1" smtClean="0">
                <a:solidFill>
                  <a:srgbClr val="7030A0"/>
                </a:solidFill>
              </a:rPr>
              <a:t>документов</a:t>
            </a:r>
            <a:r>
              <a:rPr lang="uk-UA" b="1" dirty="0" smtClean="0">
                <a:solidFill>
                  <a:srgbClr val="7030A0"/>
                </a:solidFill>
              </a:rPr>
              <a:t> </a:t>
            </a:r>
          </a:p>
          <a:p>
            <a:r>
              <a:rPr lang="uk-UA" b="1" dirty="0" smtClean="0">
                <a:solidFill>
                  <a:srgbClr val="7030A0"/>
                </a:solidFill>
              </a:rPr>
              <a:t>     на </a:t>
            </a:r>
            <a:r>
              <a:rPr lang="uk-UA" b="1" dirty="0" err="1" smtClean="0">
                <a:solidFill>
                  <a:srgbClr val="7030A0"/>
                </a:solidFill>
              </a:rPr>
              <a:t>прибывший</a:t>
            </a:r>
            <a:r>
              <a:rPr lang="uk-UA" b="1" dirty="0" smtClean="0">
                <a:solidFill>
                  <a:srgbClr val="7030A0"/>
                </a:solidFill>
              </a:rPr>
              <a:t> </a:t>
            </a:r>
            <a:r>
              <a:rPr lang="uk-UA" b="1" dirty="0" err="1" smtClean="0">
                <a:solidFill>
                  <a:srgbClr val="7030A0"/>
                </a:solidFill>
              </a:rPr>
              <a:t>поезд</a:t>
            </a:r>
            <a:r>
              <a:rPr lang="uk-UA" b="1" dirty="0" smtClean="0">
                <a:solidFill>
                  <a:srgbClr val="7030A0"/>
                </a:solidFill>
              </a:rPr>
              <a:t> </a:t>
            </a:r>
            <a:r>
              <a:rPr lang="uk-UA" b="1" dirty="0" err="1" smtClean="0">
                <a:solidFill>
                  <a:srgbClr val="7030A0"/>
                </a:solidFill>
              </a:rPr>
              <a:t>составляет</a:t>
            </a:r>
            <a:r>
              <a:rPr lang="uk-UA" b="1" dirty="0" smtClean="0">
                <a:solidFill>
                  <a:srgbClr val="7030A0"/>
                </a:solidFill>
              </a:rPr>
              <a:t>  2-3 </a:t>
            </a:r>
            <a:r>
              <a:rPr lang="uk-UA" b="1" dirty="0" err="1" smtClean="0">
                <a:solidFill>
                  <a:srgbClr val="7030A0"/>
                </a:solidFill>
              </a:rPr>
              <a:t>часа</a:t>
            </a:r>
            <a:r>
              <a:rPr lang="uk-UA" b="1" dirty="0" smtClean="0">
                <a:solidFill>
                  <a:srgbClr val="7030A0"/>
                </a:solidFill>
              </a:rPr>
              <a:t> </a:t>
            </a:r>
            <a:endParaRPr lang="ru-R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4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08448" y="116731"/>
            <a:ext cx="742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этап. Прием вагонов на АМКР от железной дороги в ВДС «ЖД АМКР»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75254" y="695129"/>
            <a:ext cx="116894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Цель процесса – обеспечение наличия в ВДС актуальных данных по принятым ЖД составам и вагонам, прибывших с внешней сети.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Минимизировать ручной ввод . Возможность расширения базы данных  ВДС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ЖД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по прибытию вагонов.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Автоматическое формирование актов, заявок, грузовых документов ( путевые, ф. ДГ-20) на прибывшие вагоны</a:t>
            </a:r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</a:rPr>
              <a:t>. Сократить время на документальное оформление и ввод информации на 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поезд . Минимизировать ошибки при ручном вводе информации на прибывший вагон.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07160" y="2191591"/>
            <a:ext cx="57685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1400" dirty="0" smtClean="0"/>
              <a:t>При  заданном периоде и станции УЗ КР  выпадают все поезда, находящиеся на подходах  ( информация от МЕТАЛЛУРГТРАНСА).</a:t>
            </a:r>
          </a:p>
          <a:p>
            <a:pPr algn="just"/>
            <a:r>
              <a:rPr lang="ru-RU" sz="1400" dirty="0" smtClean="0"/>
              <a:t> Для возможности принять  вагоны приемосдатчик выбирает поезд (№№ </a:t>
            </a:r>
            <a:r>
              <a:rPr lang="ru-RU" sz="1400" dirty="0"/>
              <a:t>вагонов находятся внутри </a:t>
            </a:r>
            <a:r>
              <a:rPr lang="ru-RU" sz="1400" dirty="0" smtClean="0"/>
              <a:t> </a:t>
            </a:r>
            <a:r>
              <a:rPr lang="ru-RU" sz="1400" dirty="0"/>
              <a:t>данного поезда)</a:t>
            </a:r>
            <a:r>
              <a:rPr lang="ru-RU" sz="1400" dirty="0" smtClean="0"/>
              <a:t>     </a:t>
            </a:r>
          </a:p>
          <a:p>
            <a:pPr marL="285750" indent="-285750" algn="just">
              <a:buFontTx/>
              <a:buChar char="-"/>
            </a:pPr>
            <a:endParaRPr lang="en-US" sz="1400" dirty="0" smtClean="0"/>
          </a:p>
          <a:p>
            <a:pPr algn="just"/>
            <a:endParaRPr lang="ru-RU" sz="1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6" y="3163719"/>
            <a:ext cx="5904689" cy="1534741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154002" y="2190514"/>
            <a:ext cx="57685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 smtClean="0"/>
              <a:t>2. При  </a:t>
            </a:r>
            <a:r>
              <a:rPr lang="ru-RU" sz="1400" dirty="0"/>
              <a:t>принятии вагона оператор сразу видит </a:t>
            </a:r>
            <a:r>
              <a:rPr lang="ru-RU" sz="1400" dirty="0" smtClean="0"/>
              <a:t>всю информацию </a:t>
            </a:r>
            <a:r>
              <a:rPr lang="ru-RU" sz="1400" dirty="0"/>
              <a:t>из ЭПД о вагоне, маршруте, грузе, </a:t>
            </a:r>
            <a:r>
              <a:rPr lang="ru-RU" sz="1400" dirty="0" smtClean="0"/>
              <a:t>оплате и пр.  </a:t>
            </a:r>
            <a:r>
              <a:rPr lang="ru-RU" sz="1400" dirty="0"/>
              <a:t>ему остается только проверить и </a:t>
            </a:r>
            <a:r>
              <a:rPr lang="ru-RU" sz="1400" dirty="0" smtClean="0"/>
              <a:t>подтвердить (</a:t>
            </a:r>
            <a:r>
              <a:rPr lang="ru-RU" sz="1400" dirty="0"/>
              <a:t>принять вагон</a:t>
            </a:r>
            <a:r>
              <a:rPr lang="ru-RU" sz="1400" dirty="0" smtClean="0"/>
              <a:t>). </a:t>
            </a:r>
          </a:p>
          <a:p>
            <a:pPr algn="just"/>
            <a:r>
              <a:rPr lang="ru-RU" sz="1400" dirty="0"/>
              <a:t> </a:t>
            </a:r>
            <a:r>
              <a:rPr lang="ru-RU" sz="1400" dirty="0" smtClean="0"/>
              <a:t>   В ручном режиме выбирается : разметка, коммерческое состояние вагона ( груза), при отсутствии входящих поставок в ПО </a:t>
            </a:r>
            <a:r>
              <a:rPr lang="en-US" sz="1400" dirty="0" smtClean="0"/>
              <a:t>SAP –</a:t>
            </a:r>
            <a:r>
              <a:rPr lang="ru-RU" sz="1400" dirty="0" smtClean="0"/>
              <a:t> склад-получатель ( до выяснения).</a:t>
            </a:r>
          </a:p>
          <a:p>
            <a:pPr algn="just"/>
            <a:r>
              <a:rPr lang="ru-RU" sz="1400" dirty="0" smtClean="0"/>
              <a:t>     При заполнении информации в ручном режиме ( отсутствует связь с   УЗ, отсутствует ЭПД в АС Клиент УЗ) </a:t>
            </a:r>
          </a:p>
          <a:p>
            <a:pPr algn="just"/>
            <a:r>
              <a:rPr lang="ru-RU" sz="1400" dirty="0" smtClean="0"/>
              <a:t>информация выбирается из справочников</a:t>
            </a:r>
          </a:p>
          <a:p>
            <a:pPr algn="just"/>
            <a:r>
              <a:rPr lang="ru-RU" sz="1400" dirty="0" smtClean="0"/>
              <a:t>( выпадающих списков).     </a:t>
            </a:r>
          </a:p>
          <a:p>
            <a:pPr algn="just"/>
            <a:endParaRPr lang="en-US" sz="1400" dirty="0" smtClean="0"/>
          </a:p>
          <a:p>
            <a:pPr algn="just"/>
            <a:endParaRPr lang="ru-RU" sz="1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168" y="3724294"/>
            <a:ext cx="2554583" cy="293915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39066" y="4824538"/>
            <a:ext cx="41800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dirty="0" smtClean="0"/>
              <a:t>3. Все необходимые документы на поезд ( вагоны) :  </a:t>
            </a:r>
          </a:p>
          <a:p>
            <a:pPr algn="just"/>
            <a:r>
              <a:rPr lang="ru-RU" sz="1400" dirty="0"/>
              <a:t>н</a:t>
            </a:r>
            <a:r>
              <a:rPr lang="ru-RU" sz="1400" dirty="0" smtClean="0"/>
              <a:t>атурный лист, акты общей формы, заявки на выдачу для УЗ, </a:t>
            </a:r>
          </a:p>
          <a:p>
            <a:pPr algn="just"/>
            <a:r>
              <a:rPr lang="ru-RU" sz="1400" dirty="0" smtClean="0"/>
              <a:t>накладные </a:t>
            </a:r>
            <a:r>
              <a:rPr lang="ru-RU" sz="1400" dirty="0"/>
              <a:t>предприятия (ДГ-20, путевые</a:t>
            </a:r>
            <a:r>
              <a:rPr lang="ru-RU" sz="1400" dirty="0" smtClean="0"/>
              <a:t>) </a:t>
            </a:r>
          </a:p>
          <a:p>
            <a:pPr algn="just"/>
            <a:r>
              <a:rPr lang="ru-RU" sz="1400" dirty="0" smtClean="0"/>
              <a:t>формируются автоматически.   </a:t>
            </a:r>
            <a:endParaRPr lang="en-US" sz="1400" dirty="0" smtClean="0"/>
          </a:p>
          <a:p>
            <a:pPr algn="just"/>
            <a:endParaRPr lang="ru-RU" sz="1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93" y="4868170"/>
            <a:ext cx="1656581" cy="19649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523" y="4458510"/>
            <a:ext cx="2092990" cy="2062182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275254" y="5935683"/>
            <a:ext cx="5473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 err="1">
                <a:solidFill>
                  <a:schemeClr val="accent6">
                    <a:lumMod val="75000"/>
                  </a:schemeClr>
                </a:solidFill>
              </a:rPr>
              <a:t>Общее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>
                <a:solidFill>
                  <a:schemeClr val="accent6">
                    <a:lumMod val="75000"/>
                  </a:schemeClr>
                </a:solidFill>
              </a:rPr>
              <a:t>время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на </a:t>
            </a:r>
            <a:r>
              <a:rPr lang="uk-UA" b="1" dirty="0" err="1">
                <a:solidFill>
                  <a:schemeClr val="accent6">
                    <a:lumMod val="75000"/>
                  </a:schemeClr>
                </a:solidFill>
              </a:rPr>
              <a:t>прием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и </a:t>
            </a:r>
            <a:r>
              <a:rPr lang="uk-UA" b="1" dirty="0" err="1">
                <a:solidFill>
                  <a:schemeClr val="accent6">
                    <a:lumMod val="75000"/>
                  </a:schemeClr>
                </a:solidFill>
              </a:rPr>
              <a:t>оформление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uk-UA" b="1" dirty="0" err="1">
                <a:solidFill>
                  <a:schemeClr val="accent6">
                    <a:lumMod val="75000"/>
                  </a:schemeClr>
                </a:solidFill>
              </a:rPr>
              <a:t>документов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на </a:t>
            </a:r>
            <a:r>
              <a:rPr lang="uk-UA" b="1" dirty="0" err="1">
                <a:solidFill>
                  <a:schemeClr val="accent6">
                    <a:lumMod val="75000"/>
                  </a:schemeClr>
                </a:solidFill>
              </a:rPr>
              <a:t>прибывший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uk-UA" b="1" dirty="0" err="1">
                <a:solidFill>
                  <a:schemeClr val="accent6">
                    <a:lumMod val="75000"/>
                  </a:schemeClr>
                </a:solidFill>
              </a:rPr>
              <a:t>поезд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uk-UA" b="1" dirty="0" err="1">
                <a:solidFill>
                  <a:schemeClr val="accent6">
                    <a:lumMod val="75000"/>
                  </a:schemeClr>
                </a:solidFill>
              </a:rPr>
              <a:t>составляет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uk-UA" b="1" dirty="0" smtClean="0">
                <a:solidFill>
                  <a:schemeClr val="accent6">
                    <a:lumMod val="75000"/>
                  </a:schemeClr>
                </a:solidFill>
              </a:rPr>
              <a:t>1- 2 </a:t>
            </a:r>
            <a:r>
              <a:rPr lang="uk-UA" b="1" dirty="0" err="1">
                <a:solidFill>
                  <a:schemeClr val="accent6">
                    <a:lumMod val="75000"/>
                  </a:schemeClr>
                </a:solidFill>
              </a:rPr>
              <a:t>часа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7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6506</TotalTime>
  <Words>1953</Words>
  <Application>Microsoft Office PowerPoint</Application>
  <PresentationFormat>Широкоэкранный</PresentationFormat>
  <Paragraphs>189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 Unicode MS</vt:lpstr>
      <vt:lpstr>MS PGothic</vt:lpstr>
      <vt:lpstr>Arial</vt:lpstr>
      <vt:lpstr>Calibri</vt:lpstr>
      <vt:lpstr>Calibri Light</vt:lpstr>
      <vt:lpstr>Symbol</vt:lpstr>
      <vt:lpstr>Times New Roman</vt:lpstr>
      <vt:lpstr>Verdana</vt:lpstr>
      <vt:lpstr>Тема Office</vt:lpstr>
      <vt:lpstr>Транспортный департамент Департамент автоматизации тех. процессов ВДС( внутренняя диспетчерская система железнодорожного транспорта АМКР)                                                                                                                                                                                                            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ArcelorMittal Kryvyi Rih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Shulga, Aleksandr S</dc:creator>
  <cp:lastModifiedBy>Shuba, Irina V</cp:lastModifiedBy>
  <cp:revision>439</cp:revision>
  <cp:lastPrinted>2020-02-17T12:12:18Z</cp:lastPrinted>
  <dcterms:created xsi:type="dcterms:W3CDTF">2019-06-21T09:40:47Z</dcterms:created>
  <dcterms:modified xsi:type="dcterms:W3CDTF">2020-11-20T10:04:26Z</dcterms:modified>
</cp:coreProperties>
</file>